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sldIdLst>
    <p:sldId id="330" r:id="rId3"/>
    <p:sldId id="291" r:id="rId4"/>
    <p:sldId id="328" r:id="rId5"/>
    <p:sldId id="273" r:id="rId6"/>
    <p:sldId id="269" r:id="rId7"/>
    <p:sldId id="275" r:id="rId8"/>
    <p:sldId id="327" r:id="rId9"/>
    <p:sldId id="342" r:id="rId10"/>
    <p:sldId id="343" r:id="rId11"/>
    <p:sldId id="276" r:id="rId12"/>
    <p:sldId id="277" r:id="rId13"/>
    <p:sldId id="278" r:id="rId14"/>
    <p:sldId id="341" r:id="rId15"/>
    <p:sldId id="334" r:id="rId16"/>
    <p:sldId id="331" r:id="rId17"/>
    <p:sldId id="333" r:id="rId18"/>
    <p:sldId id="332" r:id="rId19"/>
    <p:sldId id="335" r:id="rId20"/>
    <p:sldId id="297" r:id="rId21"/>
    <p:sldId id="336" r:id="rId22"/>
    <p:sldId id="280" r:id="rId23"/>
    <p:sldId id="338" r:id="rId24"/>
    <p:sldId id="340" r:id="rId25"/>
    <p:sldId id="289" r:id="rId26"/>
    <p:sldId id="281" r:id="rId27"/>
    <p:sldId id="282" r:id="rId28"/>
    <p:sldId id="284" r:id="rId29"/>
    <p:sldId id="325" r:id="rId30"/>
    <p:sldId id="326" r:id="rId31"/>
    <p:sldId id="318" r:id="rId32"/>
    <p:sldId id="306" r:id="rId33"/>
    <p:sldId id="319" r:id="rId34"/>
    <p:sldId id="308" r:id="rId35"/>
    <p:sldId id="295" r:id="rId36"/>
    <p:sldId id="320" r:id="rId37"/>
    <p:sldId id="310" r:id="rId38"/>
    <p:sldId id="324" r:id="rId39"/>
    <p:sldId id="312" r:id="rId40"/>
    <p:sldId id="322" r:id="rId41"/>
    <p:sldId id="314" r:id="rId42"/>
    <p:sldId id="315" r:id="rId43"/>
  </p:sldIdLst>
  <p:sldSz cx="9144000" cy="6858000" type="screen4x3"/>
  <p:notesSz cx="6805613" cy="99441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15:guide id="1" orient="horz" pos="3132">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BFB537"/>
    <a:srgbClr val="385D8A"/>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18" autoAdjust="0"/>
    <p:restoredTop sz="94660"/>
  </p:normalViewPr>
  <p:slideViewPr>
    <p:cSldViewPr>
      <p:cViewPr varScale="1">
        <p:scale>
          <a:sx n="86" d="100"/>
          <a:sy n="86" d="100"/>
        </p:scale>
        <p:origin x="571" y="53"/>
      </p:cViewPr>
      <p:guideLst>
        <p:guide orient="horz" pos="2160"/>
        <p:guide pos="2880"/>
      </p:guideLst>
    </p:cSldViewPr>
  </p:slideViewPr>
  <p:notesTextViewPr>
    <p:cViewPr>
      <p:scale>
        <a:sx n="3" d="2"/>
        <a:sy n="3" d="2"/>
      </p:scale>
      <p:origin x="0" y="0"/>
    </p:cViewPr>
  </p:notesTextViewPr>
  <p:sorterViewPr>
    <p:cViewPr>
      <p:scale>
        <a:sx n="90" d="100"/>
        <a:sy n="90" d="100"/>
      </p:scale>
      <p:origin x="0" y="3154"/>
    </p:cViewPr>
  </p:sorterViewPr>
  <p:notesViewPr>
    <p:cSldViewPr>
      <p:cViewPr varScale="1">
        <p:scale>
          <a:sx n="54" d="100"/>
          <a:sy n="54" d="100"/>
        </p:scale>
        <p:origin x="-2046" y="-90"/>
      </p:cViewPr>
      <p:guideLst>
        <p:guide orient="horz" pos="3132"/>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da-DK" dirty="0"/>
          </a:p>
        </p:txBody>
      </p:sp>
      <p:sp>
        <p:nvSpPr>
          <p:cNvPr id="3" name="Date Placeholder 2"/>
          <p:cNvSpPr>
            <a:spLocks noGrp="1"/>
          </p:cNvSpPr>
          <p:nvPr>
            <p:ph type="dt" idx="1"/>
          </p:nvPr>
        </p:nvSpPr>
        <p:spPr>
          <a:xfrm>
            <a:off x="3854939" y="0"/>
            <a:ext cx="2949099" cy="497205"/>
          </a:xfrm>
          <a:prstGeom prst="rect">
            <a:avLst/>
          </a:prstGeom>
        </p:spPr>
        <p:txBody>
          <a:bodyPr vert="horz" lIns="91440" tIns="45720" rIns="91440" bIns="45720" rtlCol="0"/>
          <a:lstStyle>
            <a:lvl1pPr algn="r">
              <a:defRPr sz="1200"/>
            </a:lvl1pPr>
          </a:lstStyle>
          <a:p>
            <a:fld id="{1FEA2212-9363-46D9-BBB4-BC54ECEFF217}" type="datetimeFigureOut">
              <a:rPr lang="da-DK" smtClean="0"/>
              <a:t>07-09-2021</a:t>
            </a:fld>
            <a:endParaRPr lang="da-DK" dirty="0"/>
          </a:p>
        </p:txBody>
      </p:sp>
      <p:sp>
        <p:nvSpPr>
          <p:cNvPr id="4" name="Slide Image Placeholder 3"/>
          <p:cNvSpPr>
            <a:spLocks noGrp="1" noRot="1" noChangeAspect="1"/>
          </p:cNvSpPr>
          <p:nvPr>
            <p:ph type="sldImg" idx="2"/>
          </p:nvPr>
        </p:nvSpPr>
        <p:spPr>
          <a:xfrm>
            <a:off x="917575" y="746125"/>
            <a:ext cx="4972050" cy="3729038"/>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0562" y="4723448"/>
            <a:ext cx="5444490" cy="4474845"/>
          </a:xfrm>
          <a:prstGeom prst="rect">
            <a:avLst/>
          </a:prstGeom>
        </p:spPr>
        <p:txBody>
          <a:bodyPr vert="horz" lIns="91440" tIns="45720" rIns="91440" bIns="45720" rtlCol="0"/>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6" name="Footer Placeholder 5"/>
          <p:cNvSpPr>
            <a:spLocks noGrp="1"/>
          </p:cNvSpPr>
          <p:nvPr>
            <p:ph type="ftr" sz="quarter" idx="4"/>
          </p:nvPr>
        </p:nvSpPr>
        <p:spPr>
          <a:xfrm>
            <a:off x="0" y="9445169"/>
            <a:ext cx="2949099" cy="497205"/>
          </a:xfrm>
          <a:prstGeom prst="rect">
            <a:avLst/>
          </a:prstGeom>
        </p:spPr>
        <p:txBody>
          <a:bodyPr vert="horz" lIns="91440" tIns="45720" rIns="91440" bIns="45720" rtlCol="0" anchor="b"/>
          <a:lstStyle>
            <a:lvl1pPr algn="l">
              <a:defRPr sz="1200"/>
            </a:lvl1pPr>
          </a:lstStyle>
          <a:p>
            <a:endParaRPr lang="da-DK" dirty="0"/>
          </a:p>
        </p:txBody>
      </p:sp>
      <p:sp>
        <p:nvSpPr>
          <p:cNvPr id="7" name="Slide Number Placeholder 6"/>
          <p:cNvSpPr>
            <a:spLocks noGrp="1"/>
          </p:cNvSpPr>
          <p:nvPr>
            <p:ph type="sldNum" sz="quarter" idx="5"/>
          </p:nvPr>
        </p:nvSpPr>
        <p:spPr>
          <a:xfrm>
            <a:off x="3854939" y="9445169"/>
            <a:ext cx="2949099" cy="497205"/>
          </a:xfrm>
          <a:prstGeom prst="rect">
            <a:avLst/>
          </a:prstGeom>
        </p:spPr>
        <p:txBody>
          <a:bodyPr vert="horz" lIns="91440" tIns="45720" rIns="91440" bIns="45720" rtlCol="0" anchor="b"/>
          <a:lstStyle>
            <a:lvl1pPr algn="r">
              <a:defRPr sz="1200"/>
            </a:lvl1pPr>
          </a:lstStyle>
          <a:p>
            <a:fld id="{8A30122F-26C3-412E-BD9C-8A567DADE761}" type="slidenum">
              <a:rPr lang="da-DK" smtClean="0"/>
              <a:t>‹#›</a:t>
            </a:fld>
            <a:endParaRPr lang="da-DK" dirty="0"/>
          </a:p>
        </p:txBody>
      </p:sp>
    </p:spTree>
    <p:extLst>
      <p:ext uri="{BB962C8B-B14F-4D97-AF65-F5344CB8AC3E}">
        <p14:creationId xmlns:p14="http://schemas.microsoft.com/office/powerpoint/2010/main" val="2662636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8A30122F-26C3-412E-BD9C-8A567DADE761}" type="slidenum">
              <a:rPr lang="da-DK" smtClean="0"/>
              <a:t>1</a:t>
            </a:fld>
            <a:endParaRPr lang="da-DK" dirty="0"/>
          </a:p>
        </p:txBody>
      </p:sp>
    </p:spTree>
    <p:extLst>
      <p:ext uri="{BB962C8B-B14F-4D97-AF65-F5344CB8AC3E}">
        <p14:creationId xmlns:p14="http://schemas.microsoft.com/office/powerpoint/2010/main" val="410038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a:t>
            </a:fld>
            <a:endParaRPr lang="da-DK" dirty="0"/>
          </a:p>
        </p:txBody>
      </p:sp>
    </p:spTree>
    <p:extLst>
      <p:ext uri="{BB962C8B-B14F-4D97-AF65-F5344CB8AC3E}">
        <p14:creationId xmlns:p14="http://schemas.microsoft.com/office/powerpoint/2010/main" val="4195848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17</a:t>
            </a:fld>
            <a:endParaRPr lang="da-DK" dirty="0"/>
          </a:p>
        </p:txBody>
      </p:sp>
    </p:spTree>
    <p:extLst>
      <p:ext uri="{BB962C8B-B14F-4D97-AF65-F5344CB8AC3E}">
        <p14:creationId xmlns:p14="http://schemas.microsoft.com/office/powerpoint/2010/main" val="920266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a:t>
            </a:fld>
            <a:endParaRPr lang="da-DK" dirty="0"/>
          </a:p>
        </p:txBody>
      </p:sp>
    </p:spTree>
    <p:extLst>
      <p:ext uri="{BB962C8B-B14F-4D97-AF65-F5344CB8AC3E}">
        <p14:creationId xmlns:p14="http://schemas.microsoft.com/office/powerpoint/2010/main" val="393363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21</a:t>
            </a:fld>
            <a:endParaRPr lang="da-DK" dirty="0"/>
          </a:p>
        </p:txBody>
      </p:sp>
    </p:spTree>
    <p:extLst>
      <p:ext uri="{BB962C8B-B14F-4D97-AF65-F5344CB8AC3E}">
        <p14:creationId xmlns:p14="http://schemas.microsoft.com/office/powerpoint/2010/main" val="1983201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23</a:t>
            </a:fld>
            <a:endParaRPr lang="da-DK" dirty="0"/>
          </a:p>
        </p:txBody>
      </p:sp>
    </p:spTree>
    <p:extLst>
      <p:ext uri="{BB962C8B-B14F-4D97-AF65-F5344CB8AC3E}">
        <p14:creationId xmlns:p14="http://schemas.microsoft.com/office/powerpoint/2010/main" val="2653008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24</a:t>
            </a:fld>
            <a:endParaRPr lang="da-DK" dirty="0"/>
          </a:p>
        </p:txBody>
      </p:sp>
    </p:spTree>
    <p:extLst>
      <p:ext uri="{BB962C8B-B14F-4D97-AF65-F5344CB8AC3E}">
        <p14:creationId xmlns:p14="http://schemas.microsoft.com/office/powerpoint/2010/main" val="228519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25</a:t>
            </a:fld>
            <a:endParaRPr lang="da-DK" dirty="0"/>
          </a:p>
        </p:txBody>
      </p:sp>
    </p:spTree>
    <p:extLst>
      <p:ext uri="{BB962C8B-B14F-4D97-AF65-F5344CB8AC3E}">
        <p14:creationId xmlns:p14="http://schemas.microsoft.com/office/powerpoint/2010/main" val="3554355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26</a:t>
            </a:fld>
            <a:endParaRPr lang="da-DK" dirty="0"/>
          </a:p>
        </p:txBody>
      </p:sp>
    </p:spTree>
    <p:extLst>
      <p:ext uri="{BB962C8B-B14F-4D97-AF65-F5344CB8AC3E}">
        <p14:creationId xmlns:p14="http://schemas.microsoft.com/office/powerpoint/2010/main" val="464166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27</a:t>
            </a:fld>
            <a:endParaRPr lang="da-DK" dirty="0"/>
          </a:p>
        </p:txBody>
      </p:sp>
    </p:spTree>
    <p:extLst>
      <p:ext uri="{BB962C8B-B14F-4D97-AF65-F5344CB8AC3E}">
        <p14:creationId xmlns:p14="http://schemas.microsoft.com/office/powerpoint/2010/main" val="164971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30</a:t>
            </a:fld>
            <a:endParaRPr lang="da-DK" dirty="0"/>
          </a:p>
        </p:txBody>
      </p:sp>
    </p:spTree>
    <p:extLst>
      <p:ext uri="{BB962C8B-B14F-4D97-AF65-F5344CB8AC3E}">
        <p14:creationId xmlns:p14="http://schemas.microsoft.com/office/powerpoint/2010/main" val="150059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a:t>
            </a:fld>
            <a:endParaRPr lang="da-DK" dirty="0"/>
          </a:p>
        </p:txBody>
      </p:sp>
    </p:spTree>
    <p:extLst>
      <p:ext uri="{BB962C8B-B14F-4D97-AF65-F5344CB8AC3E}">
        <p14:creationId xmlns:p14="http://schemas.microsoft.com/office/powerpoint/2010/main" val="2203700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a:t>
            </a:fld>
            <a:endParaRPr lang="da-DK" dirty="0"/>
          </a:p>
        </p:txBody>
      </p:sp>
    </p:spTree>
    <p:extLst>
      <p:ext uri="{BB962C8B-B14F-4D97-AF65-F5344CB8AC3E}">
        <p14:creationId xmlns:p14="http://schemas.microsoft.com/office/powerpoint/2010/main" val="881251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a:t>
            </a:fld>
            <a:endParaRPr lang="da-DK" dirty="0"/>
          </a:p>
        </p:txBody>
      </p:sp>
    </p:spTree>
    <p:extLst>
      <p:ext uri="{BB962C8B-B14F-4D97-AF65-F5344CB8AC3E}">
        <p14:creationId xmlns:p14="http://schemas.microsoft.com/office/powerpoint/2010/main" val="660157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33</a:t>
            </a:fld>
            <a:endParaRPr lang="da-DK" dirty="0"/>
          </a:p>
        </p:txBody>
      </p:sp>
    </p:spTree>
    <p:extLst>
      <p:ext uri="{BB962C8B-B14F-4D97-AF65-F5344CB8AC3E}">
        <p14:creationId xmlns:p14="http://schemas.microsoft.com/office/powerpoint/2010/main" val="1270895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34</a:t>
            </a:fld>
            <a:endParaRPr lang="da-DK" dirty="0"/>
          </a:p>
        </p:txBody>
      </p:sp>
    </p:spTree>
    <p:extLst>
      <p:ext uri="{BB962C8B-B14F-4D97-AF65-F5344CB8AC3E}">
        <p14:creationId xmlns:p14="http://schemas.microsoft.com/office/powerpoint/2010/main" val="100379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35</a:t>
            </a:fld>
            <a:endParaRPr lang="da-DK" dirty="0"/>
          </a:p>
        </p:txBody>
      </p:sp>
    </p:spTree>
    <p:extLst>
      <p:ext uri="{BB962C8B-B14F-4D97-AF65-F5344CB8AC3E}">
        <p14:creationId xmlns:p14="http://schemas.microsoft.com/office/powerpoint/2010/main" val="315333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36</a:t>
            </a:fld>
            <a:endParaRPr lang="da-DK" dirty="0"/>
          </a:p>
        </p:txBody>
      </p:sp>
    </p:spTree>
    <p:extLst>
      <p:ext uri="{BB962C8B-B14F-4D97-AF65-F5344CB8AC3E}">
        <p14:creationId xmlns:p14="http://schemas.microsoft.com/office/powerpoint/2010/main" val="3911502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38</a:t>
            </a:fld>
            <a:endParaRPr lang="da-DK" dirty="0"/>
          </a:p>
        </p:txBody>
      </p:sp>
    </p:spTree>
    <p:extLst>
      <p:ext uri="{BB962C8B-B14F-4D97-AF65-F5344CB8AC3E}">
        <p14:creationId xmlns:p14="http://schemas.microsoft.com/office/powerpoint/2010/main" val="1512228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39</a:t>
            </a:fld>
            <a:endParaRPr lang="da-DK" dirty="0"/>
          </a:p>
        </p:txBody>
      </p:sp>
    </p:spTree>
    <p:extLst>
      <p:ext uri="{BB962C8B-B14F-4D97-AF65-F5344CB8AC3E}">
        <p14:creationId xmlns:p14="http://schemas.microsoft.com/office/powerpoint/2010/main" val="2265237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40</a:t>
            </a:fld>
            <a:endParaRPr lang="da-DK" dirty="0"/>
          </a:p>
        </p:txBody>
      </p:sp>
    </p:spTree>
    <p:extLst>
      <p:ext uri="{BB962C8B-B14F-4D97-AF65-F5344CB8AC3E}">
        <p14:creationId xmlns:p14="http://schemas.microsoft.com/office/powerpoint/2010/main" val="2800379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41</a:t>
            </a:fld>
            <a:endParaRPr lang="da-DK" dirty="0"/>
          </a:p>
        </p:txBody>
      </p:sp>
    </p:spTree>
    <p:extLst>
      <p:ext uri="{BB962C8B-B14F-4D97-AF65-F5344CB8AC3E}">
        <p14:creationId xmlns:p14="http://schemas.microsoft.com/office/powerpoint/2010/main" val="2648534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a:t>
            </a:fld>
            <a:endParaRPr lang="da-DK" dirty="0"/>
          </a:p>
        </p:txBody>
      </p:sp>
    </p:spTree>
    <p:extLst>
      <p:ext uri="{BB962C8B-B14F-4D97-AF65-F5344CB8AC3E}">
        <p14:creationId xmlns:p14="http://schemas.microsoft.com/office/powerpoint/2010/main" val="2677913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a:t>
            </a:fld>
            <a:endParaRPr lang="da-DK" dirty="0"/>
          </a:p>
        </p:txBody>
      </p:sp>
    </p:spTree>
    <p:extLst>
      <p:ext uri="{BB962C8B-B14F-4D97-AF65-F5344CB8AC3E}">
        <p14:creationId xmlns:p14="http://schemas.microsoft.com/office/powerpoint/2010/main" val="22892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a:t>
            </a:fld>
            <a:endParaRPr lang="da-DK" dirty="0"/>
          </a:p>
        </p:txBody>
      </p:sp>
    </p:spTree>
    <p:extLst>
      <p:ext uri="{BB962C8B-B14F-4D97-AF65-F5344CB8AC3E}">
        <p14:creationId xmlns:p14="http://schemas.microsoft.com/office/powerpoint/2010/main" val="193599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a:t>
            </a:fld>
            <a:endParaRPr lang="da-DK" dirty="0"/>
          </a:p>
        </p:txBody>
      </p:sp>
    </p:spTree>
    <p:extLst>
      <p:ext uri="{BB962C8B-B14F-4D97-AF65-F5344CB8AC3E}">
        <p14:creationId xmlns:p14="http://schemas.microsoft.com/office/powerpoint/2010/main" val="2308728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a:t>
            </a:fld>
            <a:endParaRPr lang="da-DK" dirty="0"/>
          </a:p>
        </p:txBody>
      </p:sp>
    </p:spTree>
    <p:extLst>
      <p:ext uri="{BB962C8B-B14F-4D97-AF65-F5344CB8AC3E}">
        <p14:creationId xmlns:p14="http://schemas.microsoft.com/office/powerpoint/2010/main" val="998064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a:t>
            </a:fld>
            <a:endParaRPr lang="da-DK" dirty="0"/>
          </a:p>
        </p:txBody>
      </p:sp>
    </p:spTree>
    <p:extLst>
      <p:ext uri="{BB962C8B-B14F-4D97-AF65-F5344CB8AC3E}">
        <p14:creationId xmlns:p14="http://schemas.microsoft.com/office/powerpoint/2010/main" val="1721107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a:t>
            </a:fld>
            <a:endParaRPr lang="da-DK" dirty="0"/>
          </a:p>
        </p:txBody>
      </p:sp>
    </p:spTree>
    <p:extLst>
      <p:ext uri="{BB962C8B-B14F-4D97-AF65-F5344CB8AC3E}">
        <p14:creationId xmlns:p14="http://schemas.microsoft.com/office/powerpoint/2010/main" val="301610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dirty="0" err="1" smtClean="0"/>
              <a:t>Click</a:t>
            </a:r>
            <a:r>
              <a:rPr lang="da-DK" dirty="0" smtClean="0"/>
              <a:t> to </a:t>
            </a:r>
            <a:r>
              <a:rPr lang="da-DK" dirty="0" err="1" smtClean="0"/>
              <a:t>edit</a:t>
            </a:r>
            <a:r>
              <a:rPr lang="da-DK" dirty="0" smtClean="0"/>
              <a:t> Master </a:t>
            </a:r>
            <a:r>
              <a:rPr lang="da-DK" dirty="0" err="1" smtClean="0"/>
              <a:t>subtitle</a:t>
            </a:r>
            <a:r>
              <a:rPr lang="da-DK" dirty="0" smtClean="0"/>
              <a:t> </a:t>
            </a:r>
            <a:r>
              <a:rPr lang="da-DK" dirty="0" err="1" smtClean="0"/>
              <a:t>style</a:t>
            </a:r>
            <a:endParaRPr lang="da-DK" dirty="0"/>
          </a:p>
        </p:txBody>
      </p:sp>
      <p:sp>
        <p:nvSpPr>
          <p:cNvPr id="4" name="Date Placeholder 3"/>
          <p:cNvSpPr>
            <a:spLocks noGrp="1"/>
          </p:cNvSpPr>
          <p:nvPr>
            <p:ph type="dt" sz="half" idx="10"/>
          </p:nvPr>
        </p:nvSpPr>
        <p:spPr/>
        <p:txBody>
          <a:bodyPr/>
          <a:lstStyle/>
          <a:p>
            <a:fld id="{1A87024F-1769-407B-B96A-9A8C483F2D4D}" type="datetime1">
              <a:rPr lang="da-DK" smtClean="0"/>
              <a:t>07-09-2021</a:t>
            </a:fld>
            <a:endParaRPr lang="da-DK" dirty="0"/>
          </a:p>
        </p:txBody>
      </p:sp>
      <p:sp>
        <p:nvSpPr>
          <p:cNvPr id="5" name="Footer Placeholder 4"/>
          <p:cNvSpPr>
            <a:spLocks noGrp="1"/>
          </p:cNvSpPr>
          <p:nvPr>
            <p:ph type="ftr" sz="quarter" idx="11"/>
          </p:nvPr>
        </p:nvSpPr>
        <p:spPr/>
        <p:txBody>
          <a:bodyPr/>
          <a:lstStyle/>
          <a:p>
            <a:endParaRPr lang="da-DK" dirty="0"/>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dirty="0"/>
          </a:p>
        </p:txBody>
      </p:sp>
    </p:spTree>
    <p:extLst>
      <p:ext uri="{BB962C8B-B14F-4D97-AF65-F5344CB8AC3E}">
        <p14:creationId xmlns:p14="http://schemas.microsoft.com/office/powerpoint/2010/main" val="7041862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Vertical Text Placeholder 2"/>
          <p:cNvSpPr>
            <a:spLocks noGrp="1"/>
          </p:cNvSpPr>
          <p:nvPr>
            <p:ph type="body" orient="vert" idx="1"/>
          </p:nvPr>
        </p:nvSpPr>
        <p:spPr/>
        <p:txBody>
          <a:bodyPr vert="eaVert"/>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Date Placeholder 3"/>
          <p:cNvSpPr>
            <a:spLocks noGrp="1"/>
          </p:cNvSpPr>
          <p:nvPr>
            <p:ph type="dt" sz="half" idx="10"/>
          </p:nvPr>
        </p:nvSpPr>
        <p:spPr/>
        <p:txBody>
          <a:bodyPr/>
          <a:lstStyle/>
          <a:p>
            <a:fld id="{5C25FBDD-E51E-42B8-BD72-6D243A0B5E43}" type="datetime1">
              <a:rPr lang="da-DK" smtClean="0"/>
              <a:t>07-09-2021</a:t>
            </a:fld>
            <a:endParaRPr lang="da-DK" dirty="0"/>
          </a:p>
        </p:txBody>
      </p:sp>
      <p:sp>
        <p:nvSpPr>
          <p:cNvPr id="5" name="Footer Placeholder 4"/>
          <p:cNvSpPr>
            <a:spLocks noGrp="1"/>
          </p:cNvSpPr>
          <p:nvPr>
            <p:ph type="ftr" sz="quarter" idx="11"/>
          </p:nvPr>
        </p:nvSpPr>
        <p:spPr/>
        <p:txBody>
          <a:bodyPr/>
          <a:lstStyle/>
          <a:p>
            <a:endParaRPr lang="da-DK" dirty="0"/>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dirty="0"/>
          </a:p>
        </p:txBody>
      </p:sp>
    </p:spTree>
    <p:extLst>
      <p:ext uri="{BB962C8B-B14F-4D97-AF65-F5344CB8AC3E}">
        <p14:creationId xmlns:p14="http://schemas.microsoft.com/office/powerpoint/2010/main" val="1079866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Date Placeholder 3"/>
          <p:cNvSpPr>
            <a:spLocks noGrp="1"/>
          </p:cNvSpPr>
          <p:nvPr>
            <p:ph type="dt" sz="half" idx="10"/>
          </p:nvPr>
        </p:nvSpPr>
        <p:spPr/>
        <p:txBody>
          <a:bodyPr/>
          <a:lstStyle/>
          <a:p>
            <a:fld id="{58E97DE9-C5AB-4710-BB11-1CE08CC28B36}" type="datetime1">
              <a:rPr lang="da-DK" smtClean="0"/>
              <a:t>07-09-2021</a:t>
            </a:fld>
            <a:endParaRPr lang="da-DK" dirty="0"/>
          </a:p>
        </p:txBody>
      </p:sp>
      <p:sp>
        <p:nvSpPr>
          <p:cNvPr id="5" name="Footer Placeholder 4"/>
          <p:cNvSpPr>
            <a:spLocks noGrp="1"/>
          </p:cNvSpPr>
          <p:nvPr>
            <p:ph type="ftr" sz="quarter" idx="11"/>
          </p:nvPr>
        </p:nvSpPr>
        <p:spPr/>
        <p:txBody>
          <a:bodyPr/>
          <a:lstStyle/>
          <a:p>
            <a:endParaRPr lang="da-DK" dirty="0"/>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dirty="0"/>
          </a:p>
        </p:txBody>
      </p:sp>
    </p:spTree>
    <p:extLst>
      <p:ext uri="{BB962C8B-B14F-4D97-AF65-F5344CB8AC3E}">
        <p14:creationId xmlns:p14="http://schemas.microsoft.com/office/powerpoint/2010/main" val="517863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dirty="0" err="1" smtClean="0"/>
              <a:t>Click</a:t>
            </a:r>
            <a:r>
              <a:rPr lang="da-DK" dirty="0" smtClean="0"/>
              <a:t> to </a:t>
            </a:r>
            <a:r>
              <a:rPr lang="da-DK" dirty="0" err="1" smtClean="0"/>
              <a:t>edit</a:t>
            </a:r>
            <a:r>
              <a:rPr lang="da-DK" dirty="0" smtClean="0"/>
              <a:t> Master </a:t>
            </a:r>
            <a:r>
              <a:rPr lang="da-DK" dirty="0" err="1" smtClean="0"/>
              <a:t>subtitle</a:t>
            </a:r>
            <a:r>
              <a:rPr lang="da-DK" dirty="0" smtClean="0"/>
              <a:t> </a:t>
            </a:r>
            <a:r>
              <a:rPr lang="da-DK" dirty="0" err="1" smtClean="0"/>
              <a:t>style</a:t>
            </a:r>
            <a:endParaRPr lang="da-DK" dirty="0"/>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pPr/>
              <a:t>07-09-2021</a:t>
            </a:fld>
            <a:endParaRPr lang="da-DK"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da-DK"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274638"/>
            <a:ext cx="8424936" cy="778098"/>
          </a:xfrm>
        </p:spPr>
        <p:txBody>
          <a:bodyPr>
            <a:noAutofit/>
          </a:bodyPr>
          <a:lstStyle>
            <a:lvl1pPr>
              <a:defRPr sz="3600" b="1">
                <a:solidFill>
                  <a:schemeClr val="accent1">
                    <a:lumMod val="75000"/>
                  </a:schemeClr>
                </a:solidFill>
              </a:defRPr>
            </a:lvl1p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Content Placeholder 2"/>
          <p:cNvSpPr>
            <a:spLocks noGrp="1"/>
          </p:cNvSpPr>
          <p:nvPr>
            <p:ph idx="1"/>
          </p:nvPr>
        </p:nvSpPr>
        <p:spPr>
          <a:xfrm>
            <a:off x="467544" y="1268760"/>
            <a:ext cx="8424936" cy="5472608"/>
          </a:xfrm>
        </p:spPr>
        <p:txBody>
          <a:bodyPr>
            <a:noAutofit/>
          </a:bodyPr>
          <a:lstStyle>
            <a:lvl1pPr marL="357188" indent="-357188">
              <a:buClr>
                <a:schemeClr val="tx2"/>
              </a:buClr>
              <a:buFont typeface="Arial" panose="020B0604020202020204" pitchFamily="34" charset="0"/>
              <a:buChar char="•"/>
              <a:defRPr sz="2200"/>
            </a:lvl1pPr>
            <a:lvl2pPr marL="715963" indent="-358775">
              <a:buClr>
                <a:schemeClr val="tx2"/>
              </a:buClr>
              <a:buFont typeface="Arial" panose="020B0604020202020204" pitchFamily="34" charset="0"/>
              <a:buChar char="•"/>
              <a:defRPr sz="2000"/>
            </a:lvl2pPr>
            <a:lvl3pPr marL="1073150" indent="-357188">
              <a:buClr>
                <a:schemeClr val="tx2"/>
              </a:buClr>
              <a:buFont typeface="Arial" panose="020B0604020202020204" pitchFamily="34" charset="0"/>
              <a:buChar char="•"/>
              <a:defRPr sz="1800"/>
            </a:lvl3pPr>
            <a:lvl4pPr marL="1431925" indent="-358775">
              <a:buClr>
                <a:schemeClr val="tx2"/>
              </a:buClr>
              <a:buFont typeface="Arial" panose="020B0604020202020204" pitchFamily="34" charset="0"/>
              <a:buChar char="•"/>
              <a:defRPr sz="1600"/>
            </a:lvl4pPr>
            <a:lvl5pPr marL="1789113" indent="-357188">
              <a:buClr>
                <a:schemeClr val="tx2"/>
              </a:buClr>
              <a:buFont typeface="Arial" panose="020B0604020202020204" pitchFamily="34" charset="0"/>
              <a:buChar char="•"/>
              <a:defRPr sz="1600"/>
            </a:lvl5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pPr/>
              <a:t>07-09-2021</a:t>
            </a:fld>
            <a:endParaRPr lang="da-DK"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da-DK" dirty="0">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pPr/>
              <a:t>07-09-2021</a:t>
            </a:fld>
            <a:endParaRPr lang="da-DK"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da-DK"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pPr/>
              <a:t>07-09-2021</a:t>
            </a:fld>
            <a:endParaRPr lang="da-DK"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da-DK"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pPr/>
              <a:t>07-09-2021</a:t>
            </a:fld>
            <a:endParaRPr lang="da-DK"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da-DK"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pPr/>
              <a:t>07-09-2021</a:t>
            </a:fld>
            <a:endParaRPr lang="da-DK"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da-DK"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pPr/>
              <a:t>07-09-2021</a:t>
            </a:fld>
            <a:endParaRPr lang="da-DK"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da-DK"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pPr/>
              <a:t>07-09-2021</a:t>
            </a:fld>
            <a:endParaRPr lang="da-DK"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da-DK"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274638"/>
            <a:ext cx="8424936" cy="778098"/>
          </a:xfrm>
        </p:spPr>
        <p:txBody>
          <a:bodyPr>
            <a:normAutofit/>
          </a:bodyPr>
          <a:lstStyle>
            <a:lvl1pPr>
              <a:defRPr sz="3600" b="1">
                <a:solidFill>
                  <a:schemeClr val="accent1">
                    <a:lumMod val="75000"/>
                  </a:schemeClr>
                </a:solidFill>
              </a:defRPr>
            </a:lvl1p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Content Placeholder 2"/>
          <p:cNvSpPr>
            <a:spLocks noGrp="1"/>
          </p:cNvSpPr>
          <p:nvPr>
            <p:ph idx="1"/>
          </p:nvPr>
        </p:nvSpPr>
        <p:spPr>
          <a:xfrm>
            <a:off x="467544" y="1268760"/>
            <a:ext cx="8424936" cy="5472608"/>
          </a:xfrm>
        </p:spPr>
        <p:txBody>
          <a:bodyPr>
            <a:noAutofit/>
          </a:bodyPr>
          <a:lstStyle>
            <a:lvl1pPr>
              <a:buClr>
                <a:schemeClr val="tx2"/>
              </a:buClr>
              <a:defRPr sz="2400"/>
            </a:lvl1pPr>
            <a:lvl2pPr>
              <a:buClr>
                <a:schemeClr val="tx2"/>
              </a:buClr>
              <a:defRPr sz="2000"/>
            </a:lvl2pPr>
            <a:lvl3pPr>
              <a:buClr>
                <a:schemeClr val="tx2"/>
              </a:buClr>
              <a:defRPr sz="1800"/>
            </a:lvl3pPr>
            <a:lvl4pPr>
              <a:buClr>
                <a:schemeClr val="tx2"/>
              </a:buClr>
              <a:defRPr sz="1600"/>
            </a:lvl4pPr>
            <a:lvl5pPr>
              <a:buClr>
                <a:schemeClr val="tx2"/>
              </a:buClr>
              <a:defRPr sz="1600"/>
            </a:lvl5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t>07-09-2021</a:t>
            </a:fld>
            <a:endParaRPr lang="da-DK" dirty="0"/>
          </a:p>
        </p:txBody>
      </p:sp>
      <p:sp>
        <p:nvSpPr>
          <p:cNvPr id="5" name="Footer Placeholder 4"/>
          <p:cNvSpPr>
            <a:spLocks noGrp="1"/>
          </p:cNvSpPr>
          <p:nvPr>
            <p:ph type="ftr" sz="quarter" idx="11"/>
          </p:nvPr>
        </p:nvSpPr>
        <p:spPr/>
        <p:txBody>
          <a:bodyPr/>
          <a:lstStyle/>
          <a:p>
            <a:endParaRPr lang="da-DK" dirty="0"/>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t>‹#›</a:t>
            </a:fld>
            <a:endParaRPr lang="da-DK" dirty="0"/>
          </a:p>
        </p:txBody>
      </p:sp>
    </p:spTree>
    <p:extLst>
      <p:ext uri="{BB962C8B-B14F-4D97-AF65-F5344CB8AC3E}">
        <p14:creationId xmlns:p14="http://schemas.microsoft.com/office/powerpoint/2010/main" val="380780890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pPr/>
              <a:t>07-09-2021</a:t>
            </a:fld>
            <a:endParaRPr lang="da-DK"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da-DK"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Vertical Text Placeholder 2"/>
          <p:cNvSpPr>
            <a:spLocks noGrp="1"/>
          </p:cNvSpPr>
          <p:nvPr>
            <p:ph type="body" orient="vert" idx="1"/>
          </p:nvPr>
        </p:nvSpPr>
        <p:spPr/>
        <p:txBody>
          <a:bodyPr vert="eaVert"/>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pPr/>
              <a:t>07-09-2021</a:t>
            </a:fld>
            <a:endParaRPr lang="da-DK"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da-DK"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pPr/>
              <a:t>07-09-2021</a:t>
            </a:fld>
            <a:endParaRPr lang="da-DK"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da-DK"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p:txBody>
      </p:sp>
      <p:sp>
        <p:nvSpPr>
          <p:cNvPr id="4" name="Date Placeholder 3"/>
          <p:cNvSpPr>
            <a:spLocks noGrp="1"/>
          </p:cNvSpPr>
          <p:nvPr>
            <p:ph type="dt" sz="half" idx="10"/>
          </p:nvPr>
        </p:nvSpPr>
        <p:spPr/>
        <p:txBody>
          <a:bodyPr/>
          <a:lstStyle/>
          <a:p>
            <a:fld id="{A8E637EB-1A8F-478E-8F09-EA7CFEEDD101}" type="datetime1">
              <a:rPr lang="da-DK" smtClean="0"/>
              <a:t>07-09-2021</a:t>
            </a:fld>
            <a:endParaRPr lang="da-DK" dirty="0"/>
          </a:p>
        </p:txBody>
      </p:sp>
      <p:sp>
        <p:nvSpPr>
          <p:cNvPr id="5" name="Footer Placeholder 4"/>
          <p:cNvSpPr>
            <a:spLocks noGrp="1"/>
          </p:cNvSpPr>
          <p:nvPr>
            <p:ph type="ftr" sz="quarter" idx="11"/>
          </p:nvPr>
        </p:nvSpPr>
        <p:spPr/>
        <p:txBody>
          <a:bodyPr/>
          <a:lstStyle/>
          <a:p>
            <a:endParaRPr lang="da-DK" dirty="0"/>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dirty="0"/>
          </a:p>
        </p:txBody>
      </p:sp>
    </p:spTree>
    <p:extLst>
      <p:ext uri="{BB962C8B-B14F-4D97-AF65-F5344CB8AC3E}">
        <p14:creationId xmlns:p14="http://schemas.microsoft.com/office/powerpoint/2010/main" val="207315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5" name="Date Placeholder 4"/>
          <p:cNvSpPr>
            <a:spLocks noGrp="1"/>
          </p:cNvSpPr>
          <p:nvPr>
            <p:ph type="dt" sz="half" idx="10"/>
          </p:nvPr>
        </p:nvSpPr>
        <p:spPr/>
        <p:txBody>
          <a:bodyPr/>
          <a:lstStyle/>
          <a:p>
            <a:fld id="{CC61051B-E0A6-42CA-8517-210D8FD5BCFD}" type="datetime1">
              <a:rPr lang="da-DK" smtClean="0"/>
              <a:t>07-09-2021</a:t>
            </a:fld>
            <a:endParaRPr lang="da-DK" dirty="0"/>
          </a:p>
        </p:txBody>
      </p:sp>
      <p:sp>
        <p:nvSpPr>
          <p:cNvPr id="6" name="Footer Placeholder 5"/>
          <p:cNvSpPr>
            <a:spLocks noGrp="1"/>
          </p:cNvSpPr>
          <p:nvPr>
            <p:ph type="ftr" sz="quarter" idx="11"/>
          </p:nvPr>
        </p:nvSpPr>
        <p:spPr/>
        <p:txBody>
          <a:bodyPr/>
          <a:lstStyle/>
          <a:p>
            <a:endParaRPr lang="da-DK" dirty="0"/>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dirty="0"/>
          </a:p>
        </p:txBody>
      </p:sp>
    </p:spTree>
    <p:extLst>
      <p:ext uri="{BB962C8B-B14F-4D97-AF65-F5344CB8AC3E}">
        <p14:creationId xmlns:p14="http://schemas.microsoft.com/office/powerpoint/2010/main" val="453565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7" name="Date Placeholder 6"/>
          <p:cNvSpPr>
            <a:spLocks noGrp="1"/>
          </p:cNvSpPr>
          <p:nvPr>
            <p:ph type="dt" sz="half" idx="10"/>
          </p:nvPr>
        </p:nvSpPr>
        <p:spPr/>
        <p:txBody>
          <a:bodyPr/>
          <a:lstStyle/>
          <a:p>
            <a:fld id="{75E3021E-739B-49E9-9A13-54B798FC8950}" type="datetime1">
              <a:rPr lang="da-DK" smtClean="0"/>
              <a:t>07-09-2021</a:t>
            </a:fld>
            <a:endParaRPr lang="da-DK" dirty="0"/>
          </a:p>
        </p:txBody>
      </p:sp>
      <p:sp>
        <p:nvSpPr>
          <p:cNvPr id="8" name="Footer Placeholder 7"/>
          <p:cNvSpPr>
            <a:spLocks noGrp="1"/>
          </p:cNvSpPr>
          <p:nvPr>
            <p:ph type="ftr" sz="quarter" idx="11"/>
          </p:nvPr>
        </p:nvSpPr>
        <p:spPr/>
        <p:txBody>
          <a:bodyPr/>
          <a:lstStyle/>
          <a:p>
            <a:endParaRPr lang="da-DK" dirty="0"/>
          </a:p>
        </p:txBody>
      </p:sp>
      <p:sp>
        <p:nvSpPr>
          <p:cNvPr id="9" name="Slide Number Placeholder 8"/>
          <p:cNvSpPr>
            <a:spLocks noGrp="1"/>
          </p:cNvSpPr>
          <p:nvPr>
            <p:ph type="sldNum" sz="quarter" idx="12"/>
          </p:nvPr>
        </p:nvSpPr>
        <p:spPr/>
        <p:txBody>
          <a:bodyPr/>
          <a:lstStyle/>
          <a:p>
            <a:fld id="{DC840F70-2A0F-4605-BD2E-95415B8D9C50}" type="slidenum">
              <a:rPr lang="da-DK" smtClean="0"/>
              <a:t>‹#›</a:t>
            </a:fld>
            <a:endParaRPr lang="da-DK" dirty="0"/>
          </a:p>
        </p:txBody>
      </p:sp>
    </p:spTree>
    <p:extLst>
      <p:ext uri="{BB962C8B-B14F-4D97-AF65-F5344CB8AC3E}">
        <p14:creationId xmlns:p14="http://schemas.microsoft.com/office/powerpoint/2010/main" val="3490312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Date Placeholder 2"/>
          <p:cNvSpPr>
            <a:spLocks noGrp="1"/>
          </p:cNvSpPr>
          <p:nvPr>
            <p:ph type="dt" sz="half" idx="10"/>
          </p:nvPr>
        </p:nvSpPr>
        <p:spPr/>
        <p:txBody>
          <a:bodyPr/>
          <a:lstStyle/>
          <a:p>
            <a:fld id="{858C6C2F-4DE4-49FA-9125-F3F443DE2F13}" type="datetime1">
              <a:rPr lang="da-DK" smtClean="0"/>
              <a:t>07-09-2021</a:t>
            </a:fld>
            <a:endParaRPr lang="da-DK" dirty="0"/>
          </a:p>
        </p:txBody>
      </p:sp>
      <p:sp>
        <p:nvSpPr>
          <p:cNvPr id="4" name="Footer Placeholder 3"/>
          <p:cNvSpPr>
            <a:spLocks noGrp="1"/>
          </p:cNvSpPr>
          <p:nvPr>
            <p:ph type="ftr" sz="quarter" idx="11"/>
          </p:nvPr>
        </p:nvSpPr>
        <p:spPr/>
        <p:txBody>
          <a:bodyPr/>
          <a:lstStyle/>
          <a:p>
            <a:endParaRPr lang="da-DK" dirty="0"/>
          </a:p>
        </p:txBody>
      </p:sp>
      <p:sp>
        <p:nvSpPr>
          <p:cNvPr id="5" name="Slide Number Placeholder 4"/>
          <p:cNvSpPr>
            <a:spLocks noGrp="1"/>
          </p:cNvSpPr>
          <p:nvPr>
            <p:ph type="sldNum" sz="quarter" idx="12"/>
          </p:nvPr>
        </p:nvSpPr>
        <p:spPr/>
        <p:txBody>
          <a:bodyPr/>
          <a:lstStyle/>
          <a:p>
            <a:fld id="{DC840F70-2A0F-4605-BD2E-95415B8D9C50}" type="slidenum">
              <a:rPr lang="da-DK" smtClean="0"/>
              <a:t>‹#›</a:t>
            </a:fld>
            <a:endParaRPr lang="da-DK" dirty="0"/>
          </a:p>
        </p:txBody>
      </p:sp>
    </p:spTree>
    <p:extLst>
      <p:ext uri="{BB962C8B-B14F-4D97-AF65-F5344CB8AC3E}">
        <p14:creationId xmlns:p14="http://schemas.microsoft.com/office/powerpoint/2010/main" val="3669614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93D95-EC69-4035-B4CC-53B0BB4B4E47}" type="datetime1">
              <a:rPr lang="da-DK" smtClean="0"/>
              <a:t>07-09-2021</a:t>
            </a:fld>
            <a:endParaRPr lang="da-DK" dirty="0"/>
          </a:p>
        </p:txBody>
      </p:sp>
      <p:sp>
        <p:nvSpPr>
          <p:cNvPr id="3" name="Footer Placeholder 2"/>
          <p:cNvSpPr>
            <a:spLocks noGrp="1"/>
          </p:cNvSpPr>
          <p:nvPr>
            <p:ph type="ftr" sz="quarter" idx="11"/>
          </p:nvPr>
        </p:nvSpPr>
        <p:spPr/>
        <p:txBody>
          <a:bodyPr/>
          <a:lstStyle/>
          <a:p>
            <a:endParaRPr lang="da-DK" dirty="0"/>
          </a:p>
        </p:txBody>
      </p:sp>
      <p:sp>
        <p:nvSpPr>
          <p:cNvPr id="4" name="Slide Number Placeholder 3"/>
          <p:cNvSpPr>
            <a:spLocks noGrp="1"/>
          </p:cNvSpPr>
          <p:nvPr>
            <p:ph type="sldNum" sz="quarter" idx="12"/>
          </p:nvPr>
        </p:nvSpPr>
        <p:spPr/>
        <p:txBody>
          <a:bodyPr/>
          <a:lstStyle/>
          <a:p>
            <a:fld id="{DC840F70-2A0F-4605-BD2E-95415B8D9C50}" type="slidenum">
              <a:rPr lang="da-DK" smtClean="0"/>
              <a:t>‹#›</a:t>
            </a:fld>
            <a:endParaRPr lang="da-DK" dirty="0"/>
          </a:p>
        </p:txBody>
      </p:sp>
    </p:spTree>
    <p:extLst>
      <p:ext uri="{BB962C8B-B14F-4D97-AF65-F5344CB8AC3E}">
        <p14:creationId xmlns:p14="http://schemas.microsoft.com/office/powerpoint/2010/main" val="295820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p:txBody>
      </p:sp>
      <p:sp>
        <p:nvSpPr>
          <p:cNvPr id="5" name="Date Placeholder 4"/>
          <p:cNvSpPr>
            <a:spLocks noGrp="1"/>
          </p:cNvSpPr>
          <p:nvPr>
            <p:ph type="dt" sz="half" idx="10"/>
          </p:nvPr>
        </p:nvSpPr>
        <p:spPr/>
        <p:txBody>
          <a:bodyPr/>
          <a:lstStyle/>
          <a:p>
            <a:fld id="{07EE9CA3-E0F6-4AF4-898C-E5801BF8F406}" type="datetime1">
              <a:rPr lang="da-DK" smtClean="0"/>
              <a:t>07-09-2021</a:t>
            </a:fld>
            <a:endParaRPr lang="da-DK" dirty="0"/>
          </a:p>
        </p:txBody>
      </p:sp>
      <p:sp>
        <p:nvSpPr>
          <p:cNvPr id="6" name="Footer Placeholder 5"/>
          <p:cNvSpPr>
            <a:spLocks noGrp="1"/>
          </p:cNvSpPr>
          <p:nvPr>
            <p:ph type="ftr" sz="quarter" idx="11"/>
          </p:nvPr>
        </p:nvSpPr>
        <p:spPr/>
        <p:txBody>
          <a:bodyPr/>
          <a:lstStyle/>
          <a:p>
            <a:endParaRPr lang="da-DK" dirty="0"/>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dirty="0"/>
          </a:p>
        </p:txBody>
      </p:sp>
    </p:spTree>
    <p:extLst>
      <p:ext uri="{BB962C8B-B14F-4D97-AF65-F5344CB8AC3E}">
        <p14:creationId xmlns:p14="http://schemas.microsoft.com/office/powerpoint/2010/main" val="2896263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p:txBody>
      </p:sp>
      <p:sp>
        <p:nvSpPr>
          <p:cNvPr id="5" name="Date Placeholder 4"/>
          <p:cNvSpPr>
            <a:spLocks noGrp="1"/>
          </p:cNvSpPr>
          <p:nvPr>
            <p:ph type="dt" sz="half" idx="10"/>
          </p:nvPr>
        </p:nvSpPr>
        <p:spPr/>
        <p:txBody>
          <a:bodyPr/>
          <a:lstStyle/>
          <a:p>
            <a:fld id="{B727CF84-F23E-4C8F-B3E5-433B89DC67CF}" type="datetime1">
              <a:rPr lang="da-DK" smtClean="0"/>
              <a:t>07-09-2021</a:t>
            </a:fld>
            <a:endParaRPr lang="da-DK" dirty="0"/>
          </a:p>
        </p:txBody>
      </p:sp>
      <p:sp>
        <p:nvSpPr>
          <p:cNvPr id="6" name="Footer Placeholder 5"/>
          <p:cNvSpPr>
            <a:spLocks noGrp="1"/>
          </p:cNvSpPr>
          <p:nvPr>
            <p:ph type="ftr" sz="quarter" idx="11"/>
          </p:nvPr>
        </p:nvSpPr>
        <p:spPr/>
        <p:txBody>
          <a:bodyPr/>
          <a:lstStyle/>
          <a:p>
            <a:endParaRPr lang="da-DK" dirty="0"/>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dirty="0"/>
          </a:p>
        </p:txBody>
      </p:sp>
    </p:spTree>
    <p:extLst>
      <p:ext uri="{BB962C8B-B14F-4D97-AF65-F5344CB8AC3E}">
        <p14:creationId xmlns:p14="http://schemas.microsoft.com/office/powerpoint/2010/main" val="1425022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01186D-C66F-4CB0-AF79-FCE039AB489E}" type="datetime1">
              <a:rPr lang="da-DK" smtClean="0"/>
              <a:t>07-09-2021</a:t>
            </a:fld>
            <a:endParaRPr lang="da-DK"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40F70-2A0F-4605-BD2E-95415B8D9C50}" type="slidenum">
              <a:rPr lang="da-DK" smtClean="0"/>
              <a:t>‹#›</a:t>
            </a:fld>
            <a:endParaRPr lang="da-DK" dirty="0"/>
          </a:p>
        </p:txBody>
      </p:sp>
    </p:spTree>
    <p:extLst>
      <p:ext uri="{BB962C8B-B14F-4D97-AF65-F5344CB8AC3E}">
        <p14:creationId xmlns:p14="http://schemas.microsoft.com/office/powerpoint/2010/main" val="1998828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dirty="0" err="1" smtClean="0"/>
              <a:t>Click</a:t>
            </a:r>
            <a:r>
              <a:rPr lang="da-DK" dirty="0" smtClean="0"/>
              <a:t> to </a:t>
            </a:r>
            <a:r>
              <a:rPr lang="da-DK" dirty="0" err="1" smtClean="0"/>
              <a:t>edit</a:t>
            </a:r>
            <a:r>
              <a:rPr lang="da-DK" dirty="0" smtClean="0"/>
              <a:t> Master </a:t>
            </a:r>
            <a:r>
              <a:rPr lang="da-DK" dirty="0" err="1" smtClean="0"/>
              <a:t>title</a:t>
            </a:r>
            <a:r>
              <a:rPr lang="da-DK" dirty="0" smtClean="0"/>
              <a:t> </a:t>
            </a:r>
            <a:r>
              <a:rPr lang="da-DK" dirty="0" err="1" smtClean="0"/>
              <a:t>style</a:t>
            </a:r>
            <a:endParaRPr lang="da-DK"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dirty="0" err="1" smtClean="0"/>
              <a:t>Click</a:t>
            </a:r>
            <a:r>
              <a:rPr lang="da-DK" dirty="0" smtClean="0"/>
              <a:t> to </a:t>
            </a:r>
            <a:r>
              <a:rPr lang="da-DK" dirty="0" err="1" smtClean="0"/>
              <a:t>edit</a:t>
            </a:r>
            <a:r>
              <a:rPr lang="da-DK" dirty="0" smtClean="0"/>
              <a:t> Master </a:t>
            </a:r>
            <a:r>
              <a:rPr lang="da-DK" dirty="0" err="1" smtClean="0"/>
              <a:t>text</a:t>
            </a:r>
            <a:r>
              <a:rPr lang="da-DK" dirty="0" smtClean="0"/>
              <a:t> </a:t>
            </a:r>
            <a:r>
              <a:rPr lang="da-DK" dirty="0" err="1" smtClean="0"/>
              <a:t>styles</a:t>
            </a:r>
            <a:endParaRPr lang="da-DK" dirty="0" smtClean="0"/>
          </a:p>
          <a:p>
            <a:pPr lvl="1"/>
            <a:r>
              <a:rPr lang="da-DK" dirty="0" smtClean="0"/>
              <a:t>Second </a:t>
            </a:r>
            <a:r>
              <a:rPr lang="da-DK" dirty="0" err="1" smtClean="0"/>
              <a:t>level</a:t>
            </a:r>
            <a:endParaRPr lang="da-DK" dirty="0" smtClean="0"/>
          </a:p>
          <a:p>
            <a:pPr lvl="2"/>
            <a:r>
              <a:rPr lang="da-DK" dirty="0" smtClean="0"/>
              <a:t>Third </a:t>
            </a:r>
            <a:r>
              <a:rPr lang="da-DK" dirty="0" err="1" smtClean="0"/>
              <a:t>level</a:t>
            </a:r>
            <a:endParaRPr lang="da-DK" dirty="0" smtClean="0"/>
          </a:p>
          <a:p>
            <a:pPr lvl="3"/>
            <a:r>
              <a:rPr lang="da-DK" dirty="0" err="1" smtClean="0"/>
              <a:t>Fourth</a:t>
            </a:r>
            <a:r>
              <a:rPr lang="da-DK" dirty="0" smtClean="0"/>
              <a:t> </a:t>
            </a:r>
            <a:r>
              <a:rPr lang="da-DK" dirty="0" err="1" smtClean="0"/>
              <a:t>level</a:t>
            </a:r>
            <a:endParaRPr lang="da-DK" dirty="0" smtClean="0"/>
          </a:p>
          <a:p>
            <a:pPr lvl="4"/>
            <a:r>
              <a:rPr lang="da-DK" dirty="0" smtClean="0"/>
              <a:t>Fifth </a:t>
            </a:r>
            <a:r>
              <a:rPr lang="da-DK" dirty="0" err="1" smtClean="0"/>
              <a:t>level</a:t>
            </a:r>
            <a:endParaRPr lang="da-DK"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01186D-C66F-4CB0-AF79-FCE039AB489E}" type="datetime1">
              <a:rPr lang="da-DK" smtClean="0">
                <a:solidFill>
                  <a:prstClr val="black">
                    <a:tint val="75000"/>
                  </a:prstClr>
                </a:solidFill>
              </a:rPr>
              <a:pPr/>
              <a:t>07-09-2021</a:t>
            </a:fld>
            <a:endParaRPr lang="da-DK"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5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30.png"/></Relationships>
</file>

<file path=ppt/slides/_rels/slide19.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1.png"/><Relationship Id="rId4" Type="http://schemas.openxmlformats.org/officeDocument/2006/relationships/image" Target="../media/image292.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image" Target="../media/image63.png"/><Relationship Id="rId17" Type="http://schemas.openxmlformats.org/officeDocument/2006/relationships/image" Target="../media/image34.png"/><Relationship Id="rId2" Type="http://schemas.openxmlformats.org/officeDocument/2006/relationships/image" Target="../media/image33.png"/><Relationship Id="rId16" Type="http://schemas.openxmlformats.org/officeDocument/2006/relationships/image" Target="../media/image66.png"/><Relationship Id="rId1" Type="http://schemas.openxmlformats.org/officeDocument/2006/relationships/slideLayout" Target="../slideLayouts/slideLayout2.xml"/><Relationship Id="rId15" Type="http://schemas.openxmlformats.org/officeDocument/2006/relationships/image" Target="../media/image65.png"/><Relationship Id="rId1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8" Type="http://schemas.openxmlformats.org/officeDocument/2006/relationships/image" Target="../media/image44.png"/><Relationship Id="rId1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42.png"/><Relationship Id="rId1" Type="http://schemas.openxmlformats.org/officeDocument/2006/relationships/slideLayout" Target="../slideLayouts/slideLayout2.xml"/><Relationship Id="rId15" Type="http://schemas.openxmlformats.org/officeDocument/2006/relationships/image" Target="../media/image40.png"/><Relationship Id="rId1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2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5" Type="http://schemas.openxmlformats.org/officeDocument/2006/relationships/image" Target="../media/image130.png"/><Relationship Id="rId4" Type="http://schemas.openxmlformats.org/officeDocument/2006/relationships/image" Target="../media/image51.png"/><Relationship Id="rId14" Type="http://schemas.openxmlformats.org/officeDocument/2006/relationships/image" Target="../media/image24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6" Type="http://schemas.openxmlformats.org/officeDocument/2006/relationships/image" Target="../media/image56.png"/><Relationship Id="rId3" Type="http://schemas.openxmlformats.org/officeDocument/2006/relationships/image" Target="../media/image55.png"/><Relationship Id="rId25" Type="http://schemas.openxmlformats.org/officeDocument/2006/relationships/image" Target="../media/image550.png"/><Relationship Id="rId2" Type="http://schemas.openxmlformats.org/officeDocument/2006/relationships/notesSlide" Target="../notesSlides/notesSlide21.xml"/><Relationship Id="rId20" Type="http://schemas.openxmlformats.org/officeDocument/2006/relationships/image" Target="../media/image500.png"/><Relationship Id="rId29" Type="http://schemas.openxmlformats.org/officeDocument/2006/relationships/image" Target="../media/image59.png"/><Relationship Id="rId1" Type="http://schemas.openxmlformats.org/officeDocument/2006/relationships/slideLayout" Target="../slideLayouts/slideLayout2.xml"/><Relationship Id="rId24" Type="http://schemas.openxmlformats.org/officeDocument/2006/relationships/image" Target="../media/image540.png"/><Relationship Id="rId28" Type="http://schemas.openxmlformats.org/officeDocument/2006/relationships/image" Target="../media/image58.png"/><Relationship Id="rId27"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8" Type="http://schemas.openxmlformats.org/officeDocument/2006/relationships/image" Target="../media/image500.png"/><Relationship Id="rId3" Type="http://schemas.openxmlformats.org/officeDocument/2006/relationships/image" Target="../media/image60.png"/><Relationship Id="rId21" Type="http://schemas.openxmlformats.org/officeDocument/2006/relationships/image" Target="../media/image58.png"/><Relationship Id="rId2" Type="http://schemas.openxmlformats.org/officeDocument/2006/relationships/notesSlide" Target="../notesSlides/notesSlide24.xml"/><Relationship Id="rId20" Type="http://schemas.openxmlformats.org/officeDocument/2006/relationships/image" Target="../media/image550.png"/><Relationship Id="rId1" Type="http://schemas.openxmlformats.org/officeDocument/2006/relationships/slideLayout" Target="../slideLayouts/slideLayout2.xml"/><Relationship Id="rId19" Type="http://schemas.openxmlformats.org/officeDocument/2006/relationships/image" Target="../media/image540.pn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91.png"/><Relationship Id="rId7" Type="http://schemas.openxmlformats.org/officeDocument/2006/relationships/image" Target="../media/image28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260.png"/><Relationship Id="rId10" Type="http://schemas.openxmlformats.org/officeDocument/2006/relationships/image" Target="../media/image330.png"/><Relationship Id="rId9"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8" Type="http://schemas.openxmlformats.org/officeDocument/2006/relationships/image" Target="../media/image500.png"/><Relationship Id="rId3" Type="http://schemas.openxmlformats.org/officeDocument/2006/relationships/image" Target="../media/image620.png"/><Relationship Id="rId21" Type="http://schemas.openxmlformats.org/officeDocument/2006/relationships/image" Target="../media/image58.png"/><Relationship Id="rId2" Type="http://schemas.openxmlformats.org/officeDocument/2006/relationships/notesSlide" Target="../notesSlides/notesSlide27.xml"/><Relationship Id="rId20" Type="http://schemas.openxmlformats.org/officeDocument/2006/relationships/image" Target="../media/image550.png"/><Relationship Id="rId1" Type="http://schemas.openxmlformats.org/officeDocument/2006/relationships/slideLayout" Target="../slideLayouts/slideLayout2.xml"/><Relationship Id="rId19" Type="http://schemas.openxmlformats.org/officeDocument/2006/relationships/image" Target="../media/image5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nyheder.tv2.dk/udland/2019-08-08-i-en-polsk-landsby-er-der-kun-foedt-piger-de-seneste-ti-aa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r>
              <a:rPr lang="da-DK" sz="3600" dirty="0" smtClean="0"/>
              <a:t/>
            </a:r>
            <a:br>
              <a:rPr lang="da-DK" sz="3600" dirty="0" smtClean="0"/>
            </a:br>
            <a:r>
              <a:rPr lang="da-DK" sz="2800" dirty="0" smtClean="0"/>
              <a:t> </a:t>
            </a:r>
            <a:r>
              <a:rPr lang="da-DK" sz="3600" dirty="0" smtClean="0"/>
              <a:t> </a:t>
            </a:r>
            <a:r>
              <a:rPr lang="da-DK" sz="3600" smtClean="0"/>
              <a:t/>
            </a:r>
            <a:br>
              <a:rPr lang="da-DK" sz="3600" smtClean="0"/>
            </a:br>
            <a:r>
              <a:rPr lang="da-DK" sz="3600" smtClean="0">
                <a:solidFill>
                  <a:schemeClr val="tx1"/>
                </a:solidFill>
              </a:rPr>
              <a:t>Kapitel </a:t>
            </a:r>
            <a:r>
              <a:rPr lang="da-DK">
                <a:solidFill>
                  <a:schemeClr val="tx1"/>
                </a:solidFill>
              </a:rPr>
              <a:t>3</a:t>
            </a:r>
            <a:r>
              <a:rPr lang="da-DK" smtClean="0">
                <a:solidFill>
                  <a:schemeClr val="tx1"/>
                </a:solidFill>
              </a:rPr>
              <a:t>. </a:t>
            </a:r>
            <a:br>
              <a:rPr lang="da-DK" smtClean="0">
                <a:solidFill>
                  <a:schemeClr val="tx1"/>
                </a:solidFill>
              </a:rPr>
            </a:br>
            <a:r>
              <a:rPr lang="da-DK" smtClean="0">
                <a:solidFill>
                  <a:schemeClr val="tx1"/>
                </a:solidFill>
              </a:rPr>
              <a:t>Sandsynlighed</a:t>
            </a:r>
            <a:r>
              <a:rPr lang="da-DK" smtClean="0"/>
              <a:t/>
            </a:r>
            <a:br>
              <a:rPr lang="da-DK" smtClean="0"/>
            </a:br>
            <a:r>
              <a:rPr lang="da-DK" smtClean="0"/>
              <a:t/>
            </a:r>
            <a:br>
              <a:rPr lang="da-DK" smtClean="0"/>
            </a:br>
            <a:r>
              <a:rPr lang="da-DK" sz="2400" smtClean="0">
                <a:solidFill>
                  <a:prstClr val="black"/>
                </a:solidFill>
              </a:rPr>
              <a:t>(</a:t>
            </a:r>
            <a:r>
              <a:rPr lang="da-DK" sz="2400">
                <a:solidFill>
                  <a:prstClr val="black"/>
                </a:solidFill>
              </a:rPr>
              <a:t>afsnit </a:t>
            </a:r>
            <a:r>
              <a:rPr lang="da-DK" sz="2400" smtClean="0">
                <a:solidFill>
                  <a:prstClr val="black"/>
                </a:solidFill>
              </a:rPr>
              <a:t>3.1-3.7 (alt))</a:t>
            </a:r>
            <a:r>
              <a:rPr lang="da-DK" sz="1000" smtClean="0"/>
              <a:t> </a:t>
            </a:r>
            <a:r>
              <a:rPr lang="da-DK" dirty="0" smtClean="0"/>
              <a:t/>
            </a:r>
            <a:br>
              <a:rPr lang="da-DK" dirty="0" smtClean="0"/>
            </a:br>
            <a:r>
              <a:rPr lang="da-DK" sz="2400" smtClean="0"/>
              <a:t> </a:t>
            </a:r>
            <a:endParaRPr lang="da-DK" sz="3200" dirty="0"/>
          </a:p>
        </p:txBody>
      </p:sp>
      <p:sp>
        <p:nvSpPr>
          <p:cNvPr id="3" name="Subtitle 2"/>
          <p:cNvSpPr>
            <a:spLocks noGrp="1"/>
          </p:cNvSpPr>
          <p:nvPr>
            <p:ph type="subTitle" idx="1"/>
          </p:nvPr>
        </p:nvSpPr>
        <p:spPr>
          <a:xfrm>
            <a:off x="1371600" y="4653136"/>
            <a:ext cx="6400800" cy="1248544"/>
          </a:xfrm>
        </p:spPr>
        <p:txBody>
          <a:bodyPr>
            <a:noAutofit/>
          </a:bodyPr>
          <a:lstStyle/>
          <a:p>
            <a:r>
              <a:rPr lang="da-DK" dirty="0" smtClean="0"/>
              <a:t>Allan Leck Jensen</a:t>
            </a:r>
          </a:p>
          <a:p>
            <a:r>
              <a:rPr lang="da-DK" smtClean="0"/>
              <a:t>alj@ece.au.dk</a:t>
            </a:r>
            <a:endParaRPr lang="da-DK" dirty="0" smtClean="0"/>
          </a:p>
        </p:txBody>
      </p:sp>
      <p:sp>
        <p:nvSpPr>
          <p:cNvPr id="4" name="Slide Number Placeholder 3"/>
          <p:cNvSpPr>
            <a:spLocks noGrp="1"/>
          </p:cNvSpPr>
          <p:nvPr>
            <p:ph type="sldNum" sz="quarter" idx="12"/>
          </p:nvPr>
        </p:nvSpPr>
        <p:spPr/>
        <p:txBody>
          <a:bodyPr/>
          <a:lstStyle/>
          <a:p>
            <a:fld id="{DC840F70-2A0F-4605-BD2E-95415B8D9C50}" type="slidenum">
              <a:rPr lang="da-DK" smtClean="0"/>
              <a:t>1</a:t>
            </a:fld>
            <a:endParaRPr lang="da-DK" dirty="0"/>
          </a:p>
        </p:txBody>
      </p:sp>
    </p:spTree>
    <p:extLst>
      <p:ext uri="{BB962C8B-B14F-4D97-AF65-F5344CB8AC3E}">
        <p14:creationId xmlns:p14="http://schemas.microsoft.com/office/powerpoint/2010/main" val="11652232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da-DK" sz="3600" b="1" dirty="0">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dirty="0" smtClean="0"/>
              <a:t>Antal øjne med to terninger</a:t>
            </a:r>
            <a:endParaRPr lang="da-DK" dirty="0"/>
          </a:p>
        </p:txBody>
      </p:sp>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457200" y="2174874"/>
                <a:ext cx="8363272" cy="4494485"/>
              </a:xfrm>
            </p:spPr>
            <p:txBody>
              <a:bodyPr>
                <a:normAutofit/>
              </a:bodyPr>
              <a:lstStyle/>
              <a:p>
                <a:r>
                  <a:rPr lang="da-DK" sz="2000" dirty="0" smtClean="0"/>
                  <a:t>U = { 2, 3, 4, …, 12 }</a:t>
                </a:r>
              </a:p>
              <a:p>
                <a:r>
                  <a:rPr lang="da-DK" sz="2000" b="0" dirty="0" smtClean="0"/>
                  <a:t>Hvad er sandsynligheden for 5? </a:t>
                </a:r>
              </a:p>
              <a:p>
                <a:r>
                  <a:rPr lang="da-DK" sz="2000" b="0" dirty="0" smtClean="0"/>
                  <a:t>Vi antager at udfaldet af hver </a:t>
                </a:r>
                <a:br>
                  <a:rPr lang="da-DK" sz="2000" b="0" dirty="0" smtClean="0"/>
                </a:br>
                <a:r>
                  <a:rPr lang="da-DK" sz="2000" b="0" dirty="0" smtClean="0"/>
                  <a:t>terning er tilfældigt og uafhængigt </a:t>
                </a:r>
                <a:br>
                  <a:rPr lang="da-DK" sz="2000" b="0" dirty="0" smtClean="0"/>
                </a:br>
                <a:r>
                  <a:rPr lang="da-DK" sz="2000" b="0" dirty="0" smtClean="0"/>
                  <a:t>af hinanden</a:t>
                </a:r>
                <a:endParaRPr lang="da-DK" sz="2000" dirty="0"/>
              </a:p>
              <a:p>
                <a:r>
                  <a:rPr lang="da-DK" sz="2000" b="0" dirty="0" smtClean="0"/>
                  <a:t>Der er </a:t>
                </a:r>
                <a14:m>
                  <m:oMath xmlns:m="http://schemas.openxmlformats.org/officeDocument/2006/math">
                    <m:r>
                      <a:rPr lang="da-DK" sz="2000" b="0" i="1" dirty="0" smtClean="0">
                        <a:latin typeface="Cambria Math" panose="02040503050406030204" pitchFamily="18" charset="0"/>
                      </a:rPr>
                      <m:t>6</m:t>
                    </m:r>
                    <m:r>
                      <a:rPr lang="da-DK"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6</m:t>
                    </m:r>
                    <m:r>
                      <a:rPr lang="da-DK" sz="2000" b="0" i="1" dirty="0" smtClean="0">
                        <a:latin typeface="Cambria Math" panose="02040503050406030204" pitchFamily="18" charset="0"/>
                      </a:rPr>
                      <m:t> = 36 </m:t>
                    </m:r>
                  </m:oMath>
                </a14:m>
                <a:r>
                  <a:rPr lang="da-DK" sz="2000" b="0" dirty="0" smtClean="0"/>
                  <a:t>grundlæggende </a:t>
                </a:r>
                <a:br>
                  <a:rPr lang="da-DK" sz="2000" b="0" dirty="0" smtClean="0"/>
                </a:br>
                <a:r>
                  <a:rPr lang="da-DK" sz="2000" b="0" dirty="0" smtClean="0"/>
                  <a:t>udfald med lige sandsynlighed</a:t>
                </a:r>
              </a:p>
              <a:p>
                <a:r>
                  <a:rPr lang="da-DK" sz="2000" b="0" dirty="0" smtClean="0"/>
                  <a:t>4 af dem har summen 5, så </a:t>
                </a:r>
                <a:r>
                  <a:rPr lang="da-DK" sz="2000" dirty="0"/>
                  <a:t/>
                </a:r>
                <a:br>
                  <a:rPr lang="da-DK" sz="2000" dirty="0"/>
                </a:b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5</m:t>
                        </m:r>
                      </m:e>
                    </m:d>
                    <m:r>
                      <a:rPr lang="da-DK" sz="2000" b="0" i="1" smtClean="0">
                        <a:latin typeface="Cambria Math"/>
                      </a:rPr>
                      <m:t>=</m:t>
                    </m:r>
                    <m:f>
                      <m:fPr>
                        <m:ctrlPr>
                          <a:rPr lang="da-DK" sz="2000" b="0" i="1" smtClean="0">
                            <a:latin typeface="Cambria Math" panose="02040503050406030204" pitchFamily="18" charset="0"/>
                          </a:rPr>
                        </m:ctrlPr>
                      </m:fPr>
                      <m:num>
                        <m:r>
                          <a:rPr lang="da-DK" sz="2000" b="0" i="1" smtClean="0">
                            <a:latin typeface="Cambria Math"/>
                          </a:rPr>
                          <m:t>4</m:t>
                        </m:r>
                      </m:num>
                      <m:den>
                        <m:r>
                          <a:rPr lang="da-DK" sz="2000" b="0" i="1" smtClean="0">
                            <a:latin typeface="Cambria Math"/>
                          </a:rPr>
                          <m:t>36</m:t>
                        </m:r>
                      </m:den>
                    </m:f>
                    <m:r>
                      <a:rPr lang="da-DK" sz="2000" b="0" i="1" smtClean="0">
                        <a:latin typeface="Cambria Math"/>
                      </a:rPr>
                      <m:t>=</m:t>
                    </m:r>
                    <m:f>
                      <m:fP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9</m:t>
                        </m:r>
                      </m:den>
                    </m:f>
                  </m:oMath>
                </a14:m>
                <a:r>
                  <a:rPr lang="da-DK" sz="2000" b="0" dirty="0" smtClean="0"/>
                  <a:t>.</a:t>
                </a:r>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457200" y="2174874"/>
                <a:ext cx="8363272" cy="4494485"/>
              </a:xfrm>
              <a:blipFill>
                <a:blip r:embed="rId3"/>
                <a:stretch>
                  <a:fillRect l="-656" t="-81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a:t>
            </a:fld>
            <a:endParaRPr lang="da-DK" dirty="0"/>
          </a:p>
        </p:txBody>
      </p:sp>
      <p:pic>
        <p:nvPicPr>
          <p:cNvPr id="20" name="Picture 2" descr="http://www.kelz0r.dk/magic/images/snydeterningsor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1268760"/>
            <a:ext cx="1011432" cy="9771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kelz0r.dk/magic/images/snydeterningsor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30282" flipH="1">
            <a:off x="6481944" y="1268760"/>
            <a:ext cx="1011432" cy="977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19722110"/>
              </p:ext>
            </p:extLst>
          </p:nvPr>
        </p:nvGraphicFramePr>
        <p:xfrm>
          <a:off x="4601507" y="3068960"/>
          <a:ext cx="4200128" cy="2926080"/>
        </p:xfrm>
        <a:graphic>
          <a:graphicData uri="http://schemas.openxmlformats.org/drawingml/2006/table">
            <a:tbl>
              <a:tblPr firstRow="1" bandRow="1">
                <a:tableStyleId>{5940675A-B579-460E-94D1-54222C63F5DA}</a:tableStyleId>
              </a:tblPr>
              <a:tblGrid>
                <a:gridCol w="525016">
                  <a:extLst>
                    <a:ext uri="{9D8B030D-6E8A-4147-A177-3AD203B41FA5}">
                      <a16:colId xmlns:a16="http://schemas.microsoft.com/office/drawing/2014/main" val="20000"/>
                    </a:ext>
                  </a:extLst>
                </a:gridCol>
                <a:gridCol w="525016">
                  <a:extLst>
                    <a:ext uri="{9D8B030D-6E8A-4147-A177-3AD203B41FA5}">
                      <a16:colId xmlns:a16="http://schemas.microsoft.com/office/drawing/2014/main" val="20001"/>
                    </a:ext>
                  </a:extLst>
                </a:gridCol>
                <a:gridCol w="525016">
                  <a:extLst>
                    <a:ext uri="{9D8B030D-6E8A-4147-A177-3AD203B41FA5}">
                      <a16:colId xmlns:a16="http://schemas.microsoft.com/office/drawing/2014/main" val="20002"/>
                    </a:ext>
                  </a:extLst>
                </a:gridCol>
                <a:gridCol w="525016">
                  <a:extLst>
                    <a:ext uri="{9D8B030D-6E8A-4147-A177-3AD203B41FA5}">
                      <a16:colId xmlns:a16="http://schemas.microsoft.com/office/drawing/2014/main" val="20003"/>
                    </a:ext>
                  </a:extLst>
                </a:gridCol>
                <a:gridCol w="525016">
                  <a:extLst>
                    <a:ext uri="{9D8B030D-6E8A-4147-A177-3AD203B41FA5}">
                      <a16:colId xmlns:a16="http://schemas.microsoft.com/office/drawing/2014/main" val="20004"/>
                    </a:ext>
                  </a:extLst>
                </a:gridCol>
                <a:gridCol w="525016">
                  <a:extLst>
                    <a:ext uri="{9D8B030D-6E8A-4147-A177-3AD203B41FA5}">
                      <a16:colId xmlns:a16="http://schemas.microsoft.com/office/drawing/2014/main" val="20005"/>
                    </a:ext>
                  </a:extLst>
                </a:gridCol>
                <a:gridCol w="525016">
                  <a:extLst>
                    <a:ext uri="{9D8B030D-6E8A-4147-A177-3AD203B41FA5}">
                      <a16:colId xmlns:a16="http://schemas.microsoft.com/office/drawing/2014/main" val="20006"/>
                    </a:ext>
                  </a:extLst>
                </a:gridCol>
                <a:gridCol w="525016">
                  <a:extLst>
                    <a:ext uri="{9D8B030D-6E8A-4147-A177-3AD203B41FA5}">
                      <a16:colId xmlns:a16="http://schemas.microsoft.com/office/drawing/2014/main" val="20007"/>
                    </a:ext>
                  </a:extLst>
                </a:gridCol>
              </a:tblGrid>
              <a:tr h="356759">
                <a:tc rowSpan="2" gridSpan="2">
                  <a:txBody>
                    <a:bodyPr/>
                    <a:lstStyle/>
                    <a:p>
                      <a:pPr algn="ctr"/>
                      <a:endParaRPr lang="da-DK" dirty="0"/>
                    </a:p>
                  </a:txBody>
                  <a:tcPr/>
                </a:tc>
                <a:tc rowSpan="2" hMerge="1">
                  <a:txBody>
                    <a:bodyPr/>
                    <a:lstStyle/>
                    <a:p>
                      <a:endParaRPr lang="da-DK" dirty="0"/>
                    </a:p>
                  </a:txBody>
                  <a:tcPr/>
                </a:tc>
                <a:tc gridSpan="6">
                  <a:txBody>
                    <a:bodyPr/>
                    <a:lstStyle/>
                    <a:p>
                      <a:pPr algn="ctr"/>
                      <a:r>
                        <a:rPr lang="da-DK" b="1" dirty="0" smtClean="0"/>
                        <a:t>Terning 2</a:t>
                      </a:r>
                      <a:endParaRPr lang="da-DK" b="1" dirty="0"/>
                    </a:p>
                  </a:txBody>
                  <a:tcPr>
                    <a:solidFill>
                      <a:schemeClr val="accent3"/>
                    </a:solidFill>
                  </a:tcPr>
                </a:tc>
                <a:tc hMerge="1">
                  <a:txBody>
                    <a:bodyPr/>
                    <a:lstStyle/>
                    <a:p>
                      <a:endParaRPr lang="da-DK" dirty="0"/>
                    </a:p>
                  </a:txBody>
                  <a:tcPr/>
                </a:tc>
                <a:tc hMerge="1">
                  <a:txBody>
                    <a:bodyPr/>
                    <a:lstStyle/>
                    <a:p>
                      <a:endParaRPr lang="da-DK" dirty="0"/>
                    </a:p>
                  </a:txBody>
                  <a:tcPr/>
                </a:tc>
                <a:tc hMerge="1">
                  <a:txBody>
                    <a:bodyPr/>
                    <a:lstStyle/>
                    <a:p>
                      <a:endParaRPr lang="da-DK" dirty="0"/>
                    </a:p>
                  </a:txBody>
                  <a:tcPr/>
                </a:tc>
                <a:tc hMerge="1">
                  <a:txBody>
                    <a:bodyPr/>
                    <a:lstStyle/>
                    <a:p>
                      <a:endParaRPr lang="da-DK"/>
                    </a:p>
                  </a:txBody>
                  <a:tcPr/>
                </a:tc>
                <a:tc hMerge="1">
                  <a:txBody>
                    <a:bodyPr/>
                    <a:lstStyle/>
                    <a:p>
                      <a:endParaRPr lang="da-DK" dirty="0"/>
                    </a:p>
                  </a:txBody>
                  <a:tcPr/>
                </a:tc>
                <a:extLst>
                  <a:ext uri="{0D108BD9-81ED-4DB2-BD59-A6C34878D82A}">
                    <a16:rowId xmlns:a16="http://schemas.microsoft.com/office/drawing/2014/main" val="10000"/>
                  </a:ext>
                </a:extLst>
              </a:tr>
              <a:tr h="356759">
                <a:tc gridSpan="2" vMerge="1">
                  <a:txBody>
                    <a:bodyPr/>
                    <a:lstStyle/>
                    <a:p>
                      <a:endParaRPr lang="da-DK"/>
                    </a:p>
                  </a:txBody>
                  <a:tcPr/>
                </a:tc>
                <a:tc hMerge="1" vMerge="1">
                  <a:txBody>
                    <a:bodyPr/>
                    <a:lstStyle/>
                    <a:p>
                      <a:endParaRPr lang="da-DK" dirty="0"/>
                    </a:p>
                  </a:txBody>
                  <a:tcPr/>
                </a:tc>
                <a:tc>
                  <a:txBody>
                    <a:bodyPr/>
                    <a:lstStyle/>
                    <a:p>
                      <a:pPr algn="ctr"/>
                      <a:r>
                        <a:rPr lang="da-DK" dirty="0" smtClean="0"/>
                        <a:t>1</a:t>
                      </a:r>
                      <a:endParaRPr lang="da-DK" dirty="0"/>
                    </a:p>
                  </a:txBody>
                  <a:tcPr>
                    <a:solidFill>
                      <a:schemeClr val="accent3"/>
                    </a:solidFill>
                  </a:tcPr>
                </a:tc>
                <a:tc>
                  <a:txBody>
                    <a:bodyPr/>
                    <a:lstStyle/>
                    <a:p>
                      <a:pPr algn="ctr"/>
                      <a:r>
                        <a:rPr lang="da-DK" dirty="0" smtClean="0"/>
                        <a:t>2</a:t>
                      </a:r>
                      <a:endParaRPr lang="da-DK" dirty="0"/>
                    </a:p>
                  </a:txBody>
                  <a:tcPr>
                    <a:solidFill>
                      <a:schemeClr val="accent3"/>
                    </a:solidFill>
                  </a:tcPr>
                </a:tc>
                <a:tc>
                  <a:txBody>
                    <a:bodyPr/>
                    <a:lstStyle/>
                    <a:p>
                      <a:pPr algn="ctr"/>
                      <a:r>
                        <a:rPr lang="da-DK" dirty="0" smtClean="0"/>
                        <a:t>3</a:t>
                      </a:r>
                      <a:endParaRPr lang="da-DK" dirty="0"/>
                    </a:p>
                  </a:txBody>
                  <a:tcPr>
                    <a:solidFill>
                      <a:schemeClr val="accent3"/>
                    </a:solidFill>
                  </a:tcPr>
                </a:tc>
                <a:tc>
                  <a:txBody>
                    <a:bodyPr/>
                    <a:lstStyle/>
                    <a:p>
                      <a:pPr algn="ctr"/>
                      <a:r>
                        <a:rPr lang="da-DK" dirty="0" smtClean="0"/>
                        <a:t>4</a:t>
                      </a:r>
                      <a:endParaRPr lang="da-DK" dirty="0"/>
                    </a:p>
                  </a:txBody>
                  <a:tcPr>
                    <a:solidFill>
                      <a:schemeClr val="accent3"/>
                    </a:solidFill>
                  </a:tcPr>
                </a:tc>
                <a:tc>
                  <a:txBody>
                    <a:bodyPr/>
                    <a:lstStyle/>
                    <a:p>
                      <a:pPr algn="ctr"/>
                      <a:r>
                        <a:rPr lang="da-DK" dirty="0" smtClean="0"/>
                        <a:t>5</a:t>
                      </a:r>
                      <a:endParaRPr lang="da-DK" dirty="0"/>
                    </a:p>
                  </a:txBody>
                  <a:tcPr>
                    <a:solidFill>
                      <a:schemeClr val="accent3"/>
                    </a:solidFill>
                  </a:tcPr>
                </a:tc>
                <a:tc>
                  <a:txBody>
                    <a:bodyPr/>
                    <a:lstStyle/>
                    <a:p>
                      <a:pPr algn="ctr"/>
                      <a:r>
                        <a:rPr lang="da-DK" dirty="0" smtClean="0"/>
                        <a:t>6</a:t>
                      </a:r>
                      <a:endParaRPr lang="da-DK" dirty="0"/>
                    </a:p>
                  </a:txBody>
                  <a:tcPr>
                    <a:solidFill>
                      <a:schemeClr val="accent3"/>
                    </a:solidFill>
                  </a:tcPr>
                </a:tc>
                <a:extLst>
                  <a:ext uri="{0D108BD9-81ED-4DB2-BD59-A6C34878D82A}">
                    <a16:rowId xmlns:a16="http://schemas.microsoft.com/office/drawing/2014/main" val="10001"/>
                  </a:ext>
                </a:extLst>
              </a:tr>
              <a:tr h="356759">
                <a:tc rowSpan="6">
                  <a:txBody>
                    <a:bodyPr/>
                    <a:lstStyle/>
                    <a:p>
                      <a:pPr algn="ctr"/>
                      <a:r>
                        <a:rPr lang="da-DK" b="1" dirty="0" smtClean="0"/>
                        <a:t>Terning 1</a:t>
                      </a:r>
                      <a:endParaRPr lang="da-DK" b="1" dirty="0"/>
                    </a:p>
                  </a:txBody>
                  <a:tcPr vert="vert270">
                    <a:solidFill>
                      <a:schemeClr val="accent6"/>
                    </a:solidFill>
                  </a:tcPr>
                </a:tc>
                <a:tc>
                  <a:txBody>
                    <a:bodyPr/>
                    <a:lstStyle/>
                    <a:p>
                      <a:pPr algn="ctr"/>
                      <a:r>
                        <a:rPr lang="da-DK" dirty="0" smtClean="0"/>
                        <a:t>1</a:t>
                      </a:r>
                      <a:endParaRPr lang="da-DK" dirty="0"/>
                    </a:p>
                  </a:txBody>
                  <a:tcPr>
                    <a:solidFill>
                      <a:schemeClr val="accent6"/>
                    </a:solidFill>
                  </a:tcPr>
                </a:tc>
                <a:tc>
                  <a:txBody>
                    <a:bodyPr/>
                    <a:lstStyle/>
                    <a:p>
                      <a:pPr algn="ctr"/>
                      <a:r>
                        <a:rPr lang="da-DK" dirty="0" smtClean="0"/>
                        <a:t>2</a:t>
                      </a:r>
                      <a:endParaRPr lang="da-DK" dirty="0"/>
                    </a:p>
                  </a:txBody>
                  <a:tcPr/>
                </a:tc>
                <a:tc>
                  <a:txBody>
                    <a:bodyPr/>
                    <a:lstStyle/>
                    <a:p>
                      <a:pPr algn="ctr"/>
                      <a:r>
                        <a:rPr lang="da-DK" dirty="0" smtClean="0"/>
                        <a:t>3</a:t>
                      </a:r>
                      <a:endParaRPr lang="da-DK" dirty="0"/>
                    </a:p>
                  </a:txBody>
                  <a:tcPr/>
                </a:tc>
                <a:tc>
                  <a:txBody>
                    <a:bodyPr/>
                    <a:lstStyle/>
                    <a:p>
                      <a:pPr algn="ctr"/>
                      <a:r>
                        <a:rPr lang="da-DK" dirty="0" smtClean="0"/>
                        <a:t>4</a:t>
                      </a:r>
                      <a:endParaRPr lang="da-DK" dirty="0"/>
                    </a:p>
                  </a:txBody>
                  <a:tcPr/>
                </a:tc>
                <a:tc>
                  <a:txBody>
                    <a:bodyPr/>
                    <a:lstStyle/>
                    <a:p>
                      <a:pPr algn="ctr"/>
                      <a:r>
                        <a:rPr lang="da-DK" dirty="0" smtClean="0"/>
                        <a:t>5</a:t>
                      </a:r>
                      <a:endParaRPr lang="da-DK" dirty="0"/>
                    </a:p>
                  </a:txBody>
                  <a:tcPr/>
                </a:tc>
                <a:tc>
                  <a:txBody>
                    <a:bodyPr/>
                    <a:lstStyle/>
                    <a:p>
                      <a:pPr algn="ctr"/>
                      <a:r>
                        <a:rPr lang="da-DK" dirty="0" smtClean="0"/>
                        <a:t>6</a:t>
                      </a:r>
                      <a:endParaRPr lang="da-DK" dirty="0"/>
                    </a:p>
                  </a:txBody>
                  <a:tcPr/>
                </a:tc>
                <a:tc>
                  <a:txBody>
                    <a:bodyPr/>
                    <a:lstStyle/>
                    <a:p>
                      <a:pPr algn="ctr"/>
                      <a:r>
                        <a:rPr lang="da-DK" dirty="0" smtClean="0"/>
                        <a:t>7</a:t>
                      </a:r>
                      <a:endParaRPr lang="da-DK" dirty="0"/>
                    </a:p>
                  </a:txBody>
                  <a:tcPr/>
                </a:tc>
                <a:extLst>
                  <a:ext uri="{0D108BD9-81ED-4DB2-BD59-A6C34878D82A}">
                    <a16:rowId xmlns:a16="http://schemas.microsoft.com/office/drawing/2014/main" val="10002"/>
                  </a:ext>
                </a:extLst>
              </a:tr>
              <a:tr h="356759">
                <a:tc vMerge="1">
                  <a:txBody>
                    <a:bodyPr/>
                    <a:lstStyle/>
                    <a:p>
                      <a:endParaRPr lang="da-DK" dirty="0"/>
                    </a:p>
                  </a:txBody>
                  <a:tcPr/>
                </a:tc>
                <a:tc>
                  <a:txBody>
                    <a:bodyPr/>
                    <a:lstStyle/>
                    <a:p>
                      <a:pPr algn="ctr"/>
                      <a:r>
                        <a:rPr lang="da-DK" dirty="0" smtClean="0"/>
                        <a:t>2</a:t>
                      </a:r>
                      <a:endParaRPr lang="da-DK" dirty="0"/>
                    </a:p>
                  </a:txBody>
                  <a:tcPr>
                    <a:solidFill>
                      <a:schemeClr val="accent6"/>
                    </a:solidFill>
                  </a:tcPr>
                </a:tc>
                <a:tc>
                  <a:txBody>
                    <a:bodyPr/>
                    <a:lstStyle/>
                    <a:p>
                      <a:pPr algn="ctr"/>
                      <a:r>
                        <a:rPr lang="da-DK" dirty="0" smtClean="0"/>
                        <a:t>3</a:t>
                      </a:r>
                      <a:endParaRPr lang="da-DK" dirty="0"/>
                    </a:p>
                  </a:txBody>
                  <a:tcPr/>
                </a:tc>
                <a:tc>
                  <a:txBody>
                    <a:bodyPr/>
                    <a:lstStyle/>
                    <a:p>
                      <a:pPr algn="ctr"/>
                      <a:r>
                        <a:rPr lang="da-DK" dirty="0" smtClean="0"/>
                        <a:t>4</a:t>
                      </a:r>
                      <a:endParaRPr lang="da-DK" dirty="0"/>
                    </a:p>
                  </a:txBody>
                  <a:tcPr/>
                </a:tc>
                <a:tc>
                  <a:txBody>
                    <a:bodyPr/>
                    <a:lstStyle/>
                    <a:p>
                      <a:pPr algn="ctr"/>
                      <a:r>
                        <a:rPr lang="da-DK" dirty="0" smtClean="0"/>
                        <a:t>5</a:t>
                      </a:r>
                      <a:endParaRPr lang="da-DK" dirty="0"/>
                    </a:p>
                  </a:txBody>
                  <a:tcPr/>
                </a:tc>
                <a:tc>
                  <a:txBody>
                    <a:bodyPr/>
                    <a:lstStyle/>
                    <a:p>
                      <a:pPr algn="ctr"/>
                      <a:r>
                        <a:rPr lang="da-DK" dirty="0" smtClean="0"/>
                        <a:t>6</a:t>
                      </a:r>
                      <a:endParaRPr lang="da-DK" dirty="0"/>
                    </a:p>
                  </a:txBody>
                  <a:tcPr/>
                </a:tc>
                <a:tc>
                  <a:txBody>
                    <a:bodyPr/>
                    <a:lstStyle/>
                    <a:p>
                      <a:pPr algn="ctr"/>
                      <a:r>
                        <a:rPr lang="da-DK" dirty="0" smtClean="0"/>
                        <a:t>7</a:t>
                      </a:r>
                      <a:endParaRPr lang="da-DK" dirty="0"/>
                    </a:p>
                  </a:txBody>
                  <a:tcPr/>
                </a:tc>
                <a:tc>
                  <a:txBody>
                    <a:bodyPr/>
                    <a:lstStyle/>
                    <a:p>
                      <a:pPr algn="ctr"/>
                      <a:r>
                        <a:rPr lang="da-DK" dirty="0" smtClean="0"/>
                        <a:t>8</a:t>
                      </a:r>
                      <a:endParaRPr lang="da-DK" dirty="0"/>
                    </a:p>
                  </a:txBody>
                  <a:tcPr/>
                </a:tc>
                <a:extLst>
                  <a:ext uri="{0D108BD9-81ED-4DB2-BD59-A6C34878D82A}">
                    <a16:rowId xmlns:a16="http://schemas.microsoft.com/office/drawing/2014/main" val="10003"/>
                  </a:ext>
                </a:extLst>
              </a:tr>
              <a:tr h="356759">
                <a:tc vMerge="1">
                  <a:txBody>
                    <a:bodyPr/>
                    <a:lstStyle/>
                    <a:p>
                      <a:endParaRPr lang="da-DK" dirty="0"/>
                    </a:p>
                  </a:txBody>
                  <a:tcPr/>
                </a:tc>
                <a:tc>
                  <a:txBody>
                    <a:bodyPr/>
                    <a:lstStyle/>
                    <a:p>
                      <a:pPr algn="ctr"/>
                      <a:r>
                        <a:rPr lang="da-DK" dirty="0" smtClean="0"/>
                        <a:t>3</a:t>
                      </a:r>
                      <a:endParaRPr lang="da-DK" dirty="0"/>
                    </a:p>
                  </a:txBody>
                  <a:tcPr>
                    <a:solidFill>
                      <a:schemeClr val="accent6"/>
                    </a:solidFill>
                  </a:tcPr>
                </a:tc>
                <a:tc>
                  <a:txBody>
                    <a:bodyPr/>
                    <a:lstStyle/>
                    <a:p>
                      <a:pPr algn="ctr"/>
                      <a:r>
                        <a:rPr lang="da-DK" dirty="0" smtClean="0"/>
                        <a:t>4</a:t>
                      </a:r>
                      <a:endParaRPr lang="da-DK" dirty="0"/>
                    </a:p>
                  </a:txBody>
                  <a:tcPr/>
                </a:tc>
                <a:tc>
                  <a:txBody>
                    <a:bodyPr/>
                    <a:lstStyle/>
                    <a:p>
                      <a:pPr algn="ctr"/>
                      <a:r>
                        <a:rPr lang="da-DK" dirty="0" smtClean="0"/>
                        <a:t>5</a:t>
                      </a:r>
                      <a:endParaRPr lang="da-DK" dirty="0"/>
                    </a:p>
                  </a:txBody>
                  <a:tcPr/>
                </a:tc>
                <a:tc>
                  <a:txBody>
                    <a:bodyPr/>
                    <a:lstStyle/>
                    <a:p>
                      <a:pPr algn="ctr"/>
                      <a:r>
                        <a:rPr lang="da-DK" dirty="0" smtClean="0"/>
                        <a:t>6</a:t>
                      </a:r>
                      <a:endParaRPr lang="da-DK" dirty="0"/>
                    </a:p>
                  </a:txBody>
                  <a:tcPr/>
                </a:tc>
                <a:tc>
                  <a:txBody>
                    <a:bodyPr/>
                    <a:lstStyle/>
                    <a:p>
                      <a:pPr algn="ctr"/>
                      <a:r>
                        <a:rPr lang="da-DK" dirty="0" smtClean="0"/>
                        <a:t>7</a:t>
                      </a:r>
                      <a:endParaRPr lang="da-DK" dirty="0"/>
                    </a:p>
                  </a:txBody>
                  <a:tcPr/>
                </a:tc>
                <a:tc>
                  <a:txBody>
                    <a:bodyPr/>
                    <a:lstStyle/>
                    <a:p>
                      <a:pPr algn="ctr"/>
                      <a:r>
                        <a:rPr lang="da-DK" dirty="0" smtClean="0"/>
                        <a:t>8</a:t>
                      </a:r>
                      <a:endParaRPr lang="da-DK" dirty="0"/>
                    </a:p>
                  </a:txBody>
                  <a:tcPr/>
                </a:tc>
                <a:tc>
                  <a:txBody>
                    <a:bodyPr/>
                    <a:lstStyle/>
                    <a:p>
                      <a:pPr algn="ctr"/>
                      <a:r>
                        <a:rPr lang="da-DK" dirty="0" smtClean="0"/>
                        <a:t>9</a:t>
                      </a:r>
                      <a:endParaRPr lang="da-DK" dirty="0"/>
                    </a:p>
                  </a:txBody>
                  <a:tcPr/>
                </a:tc>
                <a:extLst>
                  <a:ext uri="{0D108BD9-81ED-4DB2-BD59-A6C34878D82A}">
                    <a16:rowId xmlns:a16="http://schemas.microsoft.com/office/drawing/2014/main" val="10004"/>
                  </a:ext>
                </a:extLst>
              </a:tr>
              <a:tr h="356759">
                <a:tc vMerge="1">
                  <a:txBody>
                    <a:bodyPr/>
                    <a:lstStyle/>
                    <a:p>
                      <a:endParaRPr lang="da-DK" dirty="0"/>
                    </a:p>
                  </a:txBody>
                  <a:tcPr/>
                </a:tc>
                <a:tc>
                  <a:txBody>
                    <a:bodyPr/>
                    <a:lstStyle/>
                    <a:p>
                      <a:pPr algn="ctr"/>
                      <a:r>
                        <a:rPr lang="da-DK" dirty="0" smtClean="0"/>
                        <a:t>4</a:t>
                      </a:r>
                      <a:endParaRPr lang="da-DK" dirty="0"/>
                    </a:p>
                  </a:txBody>
                  <a:tcPr>
                    <a:solidFill>
                      <a:schemeClr val="accent6"/>
                    </a:solidFill>
                  </a:tcPr>
                </a:tc>
                <a:tc>
                  <a:txBody>
                    <a:bodyPr/>
                    <a:lstStyle/>
                    <a:p>
                      <a:pPr algn="ctr"/>
                      <a:r>
                        <a:rPr lang="da-DK" dirty="0" smtClean="0"/>
                        <a:t>5</a:t>
                      </a:r>
                      <a:endParaRPr lang="da-DK" dirty="0"/>
                    </a:p>
                  </a:txBody>
                  <a:tcPr/>
                </a:tc>
                <a:tc>
                  <a:txBody>
                    <a:bodyPr/>
                    <a:lstStyle/>
                    <a:p>
                      <a:pPr algn="ctr"/>
                      <a:r>
                        <a:rPr lang="da-DK" dirty="0" smtClean="0"/>
                        <a:t>6</a:t>
                      </a:r>
                      <a:endParaRPr lang="da-DK" dirty="0"/>
                    </a:p>
                  </a:txBody>
                  <a:tcPr/>
                </a:tc>
                <a:tc>
                  <a:txBody>
                    <a:bodyPr/>
                    <a:lstStyle/>
                    <a:p>
                      <a:pPr algn="ctr"/>
                      <a:r>
                        <a:rPr lang="da-DK" dirty="0" smtClean="0"/>
                        <a:t>7</a:t>
                      </a:r>
                      <a:endParaRPr lang="da-DK" dirty="0"/>
                    </a:p>
                  </a:txBody>
                  <a:tcPr/>
                </a:tc>
                <a:tc>
                  <a:txBody>
                    <a:bodyPr/>
                    <a:lstStyle/>
                    <a:p>
                      <a:pPr algn="ctr"/>
                      <a:r>
                        <a:rPr lang="da-DK" dirty="0" smtClean="0"/>
                        <a:t>8</a:t>
                      </a:r>
                      <a:endParaRPr lang="da-DK" dirty="0"/>
                    </a:p>
                  </a:txBody>
                  <a:tcPr/>
                </a:tc>
                <a:tc>
                  <a:txBody>
                    <a:bodyPr/>
                    <a:lstStyle/>
                    <a:p>
                      <a:pPr algn="ctr"/>
                      <a:r>
                        <a:rPr lang="da-DK" dirty="0" smtClean="0"/>
                        <a:t>9</a:t>
                      </a:r>
                      <a:endParaRPr lang="da-DK" dirty="0"/>
                    </a:p>
                  </a:txBody>
                  <a:tcPr/>
                </a:tc>
                <a:tc>
                  <a:txBody>
                    <a:bodyPr/>
                    <a:lstStyle/>
                    <a:p>
                      <a:pPr algn="ctr"/>
                      <a:r>
                        <a:rPr lang="da-DK" dirty="0" smtClean="0"/>
                        <a:t>10</a:t>
                      </a:r>
                      <a:endParaRPr lang="da-DK" dirty="0"/>
                    </a:p>
                  </a:txBody>
                  <a:tcPr/>
                </a:tc>
                <a:extLst>
                  <a:ext uri="{0D108BD9-81ED-4DB2-BD59-A6C34878D82A}">
                    <a16:rowId xmlns:a16="http://schemas.microsoft.com/office/drawing/2014/main" val="10005"/>
                  </a:ext>
                </a:extLst>
              </a:tr>
              <a:tr h="356759">
                <a:tc vMerge="1">
                  <a:txBody>
                    <a:bodyPr/>
                    <a:lstStyle/>
                    <a:p>
                      <a:endParaRPr lang="da-DK" dirty="0"/>
                    </a:p>
                  </a:txBody>
                  <a:tcPr/>
                </a:tc>
                <a:tc>
                  <a:txBody>
                    <a:bodyPr/>
                    <a:lstStyle/>
                    <a:p>
                      <a:pPr algn="ctr"/>
                      <a:r>
                        <a:rPr lang="da-DK" dirty="0" smtClean="0"/>
                        <a:t>5</a:t>
                      </a:r>
                      <a:endParaRPr lang="da-DK" dirty="0"/>
                    </a:p>
                  </a:txBody>
                  <a:tcPr>
                    <a:solidFill>
                      <a:schemeClr val="accent6"/>
                    </a:solidFill>
                  </a:tcPr>
                </a:tc>
                <a:tc>
                  <a:txBody>
                    <a:bodyPr/>
                    <a:lstStyle/>
                    <a:p>
                      <a:pPr algn="ctr"/>
                      <a:r>
                        <a:rPr lang="da-DK" dirty="0" smtClean="0"/>
                        <a:t>6</a:t>
                      </a:r>
                      <a:endParaRPr lang="da-DK" dirty="0"/>
                    </a:p>
                  </a:txBody>
                  <a:tcPr/>
                </a:tc>
                <a:tc>
                  <a:txBody>
                    <a:bodyPr/>
                    <a:lstStyle/>
                    <a:p>
                      <a:pPr algn="ctr"/>
                      <a:r>
                        <a:rPr lang="da-DK" dirty="0" smtClean="0"/>
                        <a:t>7</a:t>
                      </a:r>
                      <a:endParaRPr lang="da-DK" dirty="0"/>
                    </a:p>
                  </a:txBody>
                  <a:tcPr/>
                </a:tc>
                <a:tc>
                  <a:txBody>
                    <a:bodyPr/>
                    <a:lstStyle/>
                    <a:p>
                      <a:pPr algn="ctr"/>
                      <a:r>
                        <a:rPr lang="da-DK" dirty="0" smtClean="0"/>
                        <a:t>8</a:t>
                      </a:r>
                      <a:endParaRPr lang="da-DK" dirty="0"/>
                    </a:p>
                  </a:txBody>
                  <a:tcPr/>
                </a:tc>
                <a:tc>
                  <a:txBody>
                    <a:bodyPr/>
                    <a:lstStyle/>
                    <a:p>
                      <a:pPr algn="ctr"/>
                      <a:r>
                        <a:rPr lang="da-DK" dirty="0" smtClean="0"/>
                        <a:t>9</a:t>
                      </a:r>
                      <a:endParaRPr lang="da-DK" dirty="0"/>
                    </a:p>
                  </a:txBody>
                  <a:tcPr/>
                </a:tc>
                <a:tc>
                  <a:txBody>
                    <a:bodyPr/>
                    <a:lstStyle/>
                    <a:p>
                      <a:pPr algn="ctr"/>
                      <a:r>
                        <a:rPr lang="da-DK" dirty="0" smtClean="0"/>
                        <a:t>10</a:t>
                      </a:r>
                      <a:endParaRPr lang="da-DK" dirty="0"/>
                    </a:p>
                  </a:txBody>
                  <a:tcPr/>
                </a:tc>
                <a:tc>
                  <a:txBody>
                    <a:bodyPr/>
                    <a:lstStyle/>
                    <a:p>
                      <a:pPr algn="ctr"/>
                      <a:r>
                        <a:rPr lang="da-DK" dirty="0" smtClean="0"/>
                        <a:t>11</a:t>
                      </a:r>
                      <a:endParaRPr lang="da-DK" dirty="0"/>
                    </a:p>
                  </a:txBody>
                  <a:tcPr/>
                </a:tc>
                <a:extLst>
                  <a:ext uri="{0D108BD9-81ED-4DB2-BD59-A6C34878D82A}">
                    <a16:rowId xmlns:a16="http://schemas.microsoft.com/office/drawing/2014/main" val="10006"/>
                  </a:ext>
                </a:extLst>
              </a:tr>
              <a:tr h="356759">
                <a:tc vMerge="1">
                  <a:txBody>
                    <a:bodyPr/>
                    <a:lstStyle/>
                    <a:p>
                      <a:endParaRPr lang="da-DK" dirty="0"/>
                    </a:p>
                  </a:txBody>
                  <a:tcPr/>
                </a:tc>
                <a:tc>
                  <a:txBody>
                    <a:bodyPr/>
                    <a:lstStyle/>
                    <a:p>
                      <a:pPr algn="ctr"/>
                      <a:r>
                        <a:rPr lang="da-DK" dirty="0" smtClean="0"/>
                        <a:t>6</a:t>
                      </a:r>
                      <a:endParaRPr lang="da-DK" dirty="0"/>
                    </a:p>
                  </a:txBody>
                  <a:tcPr>
                    <a:solidFill>
                      <a:schemeClr val="accent6"/>
                    </a:solidFill>
                  </a:tcPr>
                </a:tc>
                <a:tc>
                  <a:txBody>
                    <a:bodyPr/>
                    <a:lstStyle/>
                    <a:p>
                      <a:pPr algn="ctr"/>
                      <a:r>
                        <a:rPr lang="da-DK" dirty="0" smtClean="0"/>
                        <a:t>7</a:t>
                      </a:r>
                      <a:endParaRPr lang="da-DK" dirty="0"/>
                    </a:p>
                  </a:txBody>
                  <a:tcPr/>
                </a:tc>
                <a:tc>
                  <a:txBody>
                    <a:bodyPr/>
                    <a:lstStyle/>
                    <a:p>
                      <a:pPr algn="ctr"/>
                      <a:r>
                        <a:rPr lang="da-DK" dirty="0" smtClean="0"/>
                        <a:t>8</a:t>
                      </a:r>
                      <a:endParaRPr lang="da-DK" dirty="0"/>
                    </a:p>
                  </a:txBody>
                  <a:tcPr/>
                </a:tc>
                <a:tc>
                  <a:txBody>
                    <a:bodyPr/>
                    <a:lstStyle/>
                    <a:p>
                      <a:pPr algn="ctr"/>
                      <a:r>
                        <a:rPr lang="da-DK" dirty="0" smtClean="0"/>
                        <a:t>9</a:t>
                      </a:r>
                      <a:endParaRPr lang="da-DK" dirty="0"/>
                    </a:p>
                  </a:txBody>
                  <a:tcPr/>
                </a:tc>
                <a:tc>
                  <a:txBody>
                    <a:bodyPr/>
                    <a:lstStyle/>
                    <a:p>
                      <a:pPr algn="ctr"/>
                      <a:r>
                        <a:rPr lang="da-DK" dirty="0" smtClean="0"/>
                        <a:t>10</a:t>
                      </a:r>
                      <a:endParaRPr lang="da-DK" dirty="0"/>
                    </a:p>
                  </a:txBody>
                  <a:tcPr/>
                </a:tc>
                <a:tc>
                  <a:txBody>
                    <a:bodyPr/>
                    <a:lstStyle/>
                    <a:p>
                      <a:pPr algn="ctr"/>
                      <a:r>
                        <a:rPr lang="da-DK" dirty="0" smtClean="0"/>
                        <a:t>11</a:t>
                      </a:r>
                      <a:endParaRPr lang="da-DK" dirty="0"/>
                    </a:p>
                  </a:txBody>
                  <a:tcPr/>
                </a:tc>
                <a:tc>
                  <a:txBody>
                    <a:bodyPr/>
                    <a:lstStyle/>
                    <a:p>
                      <a:pPr algn="ctr"/>
                      <a:r>
                        <a:rPr lang="da-DK" dirty="0" smtClean="0"/>
                        <a:t>12</a:t>
                      </a:r>
                      <a:endParaRPr lang="da-DK" dirty="0"/>
                    </a:p>
                  </a:txBody>
                  <a:tcPr/>
                </a:tc>
                <a:extLst>
                  <a:ext uri="{0D108BD9-81ED-4DB2-BD59-A6C34878D82A}">
                    <a16:rowId xmlns:a16="http://schemas.microsoft.com/office/drawing/2014/main" val="10007"/>
                  </a:ext>
                </a:extLst>
              </a:tr>
            </a:tbl>
          </a:graphicData>
        </a:graphic>
      </p:graphicFrame>
      <p:sp>
        <p:nvSpPr>
          <p:cNvPr id="11" name="Oval 10"/>
          <p:cNvSpPr/>
          <p:nvPr/>
        </p:nvSpPr>
        <p:spPr>
          <a:xfrm rot="19572955">
            <a:off x="5453481" y="4307939"/>
            <a:ext cx="2561707" cy="3995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96234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7828607"/>
              </p:ext>
            </p:extLst>
          </p:nvPr>
        </p:nvGraphicFramePr>
        <p:xfrm>
          <a:off x="611560" y="1705759"/>
          <a:ext cx="5544617" cy="4754880"/>
        </p:xfrm>
        <a:graphic>
          <a:graphicData uri="http://schemas.openxmlformats.org/drawingml/2006/table">
            <a:tbl>
              <a:tblPr firstRow="1" bandRow="1">
                <a:tableStyleId>{9D7B26C5-4107-4FEC-AEDC-1716B250A1EF}</a:tableStyleId>
              </a:tblPr>
              <a:tblGrid>
                <a:gridCol w="2184243">
                  <a:extLst>
                    <a:ext uri="{9D8B030D-6E8A-4147-A177-3AD203B41FA5}">
                      <a16:colId xmlns:a16="http://schemas.microsoft.com/office/drawing/2014/main" val="20000"/>
                    </a:ext>
                  </a:extLst>
                </a:gridCol>
                <a:gridCol w="1632182">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tblGrid>
              <a:tr h="351003">
                <a:tc>
                  <a:txBody>
                    <a:bodyPr/>
                    <a:lstStyle/>
                    <a:p>
                      <a:r>
                        <a:rPr lang="da-DK" dirty="0" smtClean="0"/>
                        <a:t>Sum af øjne</a:t>
                      </a:r>
                      <a:endParaRPr lang="da-DK" dirty="0"/>
                    </a:p>
                  </a:txBody>
                  <a:tcPr>
                    <a:solidFill>
                      <a:schemeClr val="bg1">
                        <a:lumMod val="75000"/>
                      </a:schemeClr>
                    </a:solidFill>
                  </a:tcPr>
                </a:tc>
                <a:tc>
                  <a:txBody>
                    <a:bodyPr/>
                    <a:lstStyle/>
                    <a:p>
                      <a:pPr algn="ctr"/>
                      <a:r>
                        <a:rPr lang="da-DK" dirty="0" smtClean="0"/>
                        <a:t>Kombinationer</a:t>
                      </a:r>
                      <a:endParaRPr lang="da-DK" dirty="0"/>
                    </a:p>
                  </a:txBody>
                  <a:tcPr>
                    <a:solidFill>
                      <a:schemeClr val="bg1">
                        <a:lumMod val="75000"/>
                      </a:schemeClr>
                    </a:solidFill>
                  </a:tcPr>
                </a:tc>
                <a:tc>
                  <a:txBody>
                    <a:bodyPr/>
                    <a:lstStyle/>
                    <a:p>
                      <a:r>
                        <a:rPr lang="da-DK" dirty="0" smtClean="0"/>
                        <a:t>Sandsynlighed</a:t>
                      </a:r>
                      <a:endParaRPr lang="da-DK" dirty="0"/>
                    </a:p>
                  </a:txBody>
                  <a:tcPr>
                    <a:solidFill>
                      <a:schemeClr val="bg1">
                        <a:lumMod val="75000"/>
                      </a:schemeClr>
                    </a:solidFill>
                  </a:tcPr>
                </a:tc>
                <a:extLst>
                  <a:ext uri="{0D108BD9-81ED-4DB2-BD59-A6C34878D82A}">
                    <a16:rowId xmlns:a16="http://schemas.microsoft.com/office/drawing/2014/main" val="10000"/>
                  </a:ext>
                </a:extLst>
              </a:tr>
              <a:tr h="351003">
                <a:tc>
                  <a:txBody>
                    <a:bodyPr/>
                    <a:lstStyle/>
                    <a:p>
                      <a:r>
                        <a:rPr lang="da-DK" dirty="0" smtClean="0"/>
                        <a:t>2</a:t>
                      </a:r>
                      <a:endParaRPr lang="da-DK" dirty="0"/>
                    </a:p>
                  </a:txBody>
                  <a:tcPr>
                    <a:solidFill>
                      <a:schemeClr val="bg1">
                        <a:alpha val="20000"/>
                      </a:schemeClr>
                    </a:solidFill>
                  </a:tcPr>
                </a:tc>
                <a:tc>
                  <a:txBody>
                    <a:bodyPr/>
                    <a:lstStyle/>
                    <a:p>
                      <a:pPr algn="ctr"/>
                      <a:r>
                        <a:rPr lang="da-DK" dirty="0" smtClean="0"/>
                        <a:t>1</a:t>
                      </a:r>
                      <a:endParaRPr lang="da-DK" dirty="0"/>
                    </a:p>
                  </a:txBody>
                  <a:tcPr>
                    <a:solidFill>
                      <a:schemeClr val="bg1">
                        <a:alpha val="20000"/>
                      </a:schemeClr>
                    </a:solidFill>
                  </a:tcPr>
                </a:tc>
                <a:tc>
                  <a:txBody>
                    <a:bodyPr/>
                    <a:lstStyle/>
                    <a:p>
                      <a:r>
                        <a:rPr lang="da-DK" dirty="0" smtClean="0"/>
                        <a:t>1/36 = 0.027778</a:t>
                      </a:r>
                      <a:endParaRPr lang="da-DK" dirty="0"/>
                    </a:p>
                  </a:txBody>
                  <a:tcPr>
                    <a:solidFill>
                      <a:schemeClr val="bg1">
                        <a:alpha val="20000"/>
                      </a:schemeClr>
                    </a:solidFill>
                  </a:tcPr>
                </a:tc>
                <a:extLst>
                  <a:ext uri="{0D108BD9-81ED-4DB2-BD59-A6C34878D82A}">
                    <a16:rowId xmlns:a16="http://schemas.microsoft.com/office/drawing/2014/main" val="10001"/>
                  </a:ext>
                </a:extLst>
              </a:tr>
              <a:tr h="351003">
                <a:tc>
                  <a:txBody>
                    <a:bodyPr/>
                    <a:lstStyle/>
                    <a:p>
                      <a:r>
                        <a:rPr lang="da-DK" dirty="0" smtClean="0"/>
                        <a:t>3</a:t>
                      </a:r>
                      <a:endParaRPr lang="da-DK" dirty="0"/>
                    </a:p>
                  </a:txBody>
                  <a:tcPr>
                    <a:solidFill>
                      <a:schemeClr val="bg1">
                        <a:lumMod val="85000"/>
                      </a:schemeClr>
                    </a:solidFill>
                  </a:tcPr>
                </a:tc>
                <a:tc>
                  <a:txBody>
                    <a:bodyPr/>
                    <a:lstStyle/>
                    <a:p>
                      <a:pPr algn="ctr"/>
                      <a:r>
                        <a:rPr lang="da-DK" dirty="0" smtClean="0"/>
                        <a:t>2</a:t>
                      </a:r>
                      <a:endParaRPr lang="da-DK" dirty="0"/>
                    </a:p>
                  </a:txBody>
                  <a:tcPr>
                    <a:solidFill>
                      <a:schemeClr val="bg1">
                        <a:lumMod val="85000"/>
                      </a:schemeClr>
                    </a:solidFill>
                  </a:tcPr>
                </a:tc>
                <a:tc>
                  <a:txBody>
                    <a:bodyPr/>
                    <a:lstStyle/>
                    <a:p>
                      <a:r>
                        <a:rPr lang="da-DK" dirty="0" smtClean="0"/>
                        <a:t>2/36</a:t>
                      </a:r>
                      <a:r>
                        <a:rPr lang="da-DK" baseline="0" dirty="0" smtClean="0"/>
                        <a:t> = 0.055555</a:t>
                      </a:r>
                      <a:endParaRPr lang="da-DK" dirty="0"/>
                    </a:p>
                  </a:txBody>
                  <a:tcPr>
                    <a:solidFill>
                      <a:schemeClr val="bg1">
                        <a:lumMod val="85000"/>
                      </a:schemeClr>
                    </a:solidFill>
                  </a:tcPr>
                </a:tc>
                <a:extLst>
                  <a:ext uri="{0D108BD9-81ED-4DB2-BD59-A6C34878D82A}">
                    <a16:rowId xmlns:a16="http://schemas.microsoft.com/office/drawing/2014/main" val="10002"/>
                  </a:ext>
                </a:extLst>
              </a:tr>
              <a:tr h="351003">
                <a:tc>
                  <a:txBody>
                    <a:bodyPr/>
                    <a:lstStyle/>
                    <a:p>
                      <a:r>
                        <a:rPr lang="da-DK" dirty="0" smtClean="0"/>
                        <a:t>4</a:t>
                      </a:r>
                      <a:endParaRPr lang="da-DK" dirty="0"/>
                    </a:p>
                  </a:txBody>
                  <a:tcPr>
                    <a:solidFill>
                      <a:schemeClr val="bg1">
                        <a:alpha val="20000"/>
                      </a:schemeClr>
                    </a:solidFill>
                  </a:tcPr>
                </a:tc>
                <a:tc>
                  <a:txBody>
                    <a:bodyPr/>
                    <a:lstStyle/>
                    <a:p>
                      <a:pPr algn="ctr"/>
                      <a:r>
                        <a:rPr lang="da-DK" dirty="0" smtClean="0"/>
                        <a:t>3</a:t>
                      </a:r>
                      <a:endParaRPr lang="da-DK" dirty="0"/>
                    </a:p>
                  </a:txBody>
                  <a:tcPr>
                    <a:solidFill>
                      <a:schemeClr val="bg1">
                        <a:alpha val="20000"/>
                      </a:schemeClr>
                    </a:solidFill>
                  </a:tcPr>
                </a:tc>
                <a:tc>
                  <a:txBody>
                    <a:bodyPr/>
                    <a:lstStyle/>
                    <a:p>
                      <a:r>
                        <a:rPr lang="da-DK" dirty="0" smtClean="0"/>
                        <a:t>3/36 = 0.083333</a:t>
                      </a:r>
                      <a:endParaRPr lang="da-DK" dirty="0"/>
                    </a:p>
                  </a:txBody>
                  <a:tcPr>
                    <a:solidFill>
                      <a:schemeClr val="bg1">
                        <a:alpha val="20000"/>
                      </a:schemeClr>
                    </a:solidFill>
                  </a:tcPr>
                </a:tc>
                <a:extLst>
                  <a:ext uri="{0D108BD9-81ED-4DB2-BD59-A6C34878D82A}">
                    <a16:rowId xmlns:a16="http://schemas.microsoft.com/office/drawing/2014/main" val="10003"/>
                  </a:ext>
                </a:extLst>
              </a:tr>
              <a:tr h="351003">
                <a:tc>
                  <a:txBody>
                    <a:bodyPr/>
                    <a:lstStyle/>
                    <a:p>
                      <a:r>
                        <a:rPr lang="da-DK" dirty="0" smtClean="0"/>
                        <a:t>5</a:t>
                      </a:r>
                      <a:endParaRPr lang="da-DK" dirty="0"/>
                    </a:p>
                  </a:txBody>
                  <a:tcPr>
                    <a:solidFill>
                      <a:schemeClr val="bg1">
                        <a:lumMod val="85000"/>
                      </a:schemeClr>
                    </a:solidFill>
                  </a:tcPr>
                </a:tc>
                <a:tc>
                  <a:txBody>
                    <a:bodyPr/>
                    <a:lstStyle/>
                    <a:p>
                      <a:pPr algn="ctr"/>
                      <a:r>
                        <a:rPr lang="da-DK" dirty="0" smtClean="0"/>
                        <a:t>4</a:t>
                      </a:r>
                      <a:endParaRPr lang="da-DK" dirty="0"/>
                    </a:p>
                  </a:txBody>
                  <a:tcPr>
                    <a:solidFill>
                      <a:schemeClr val="bg1">
                        <a:lumMod val="85000"/>
                      </a:schemeClr>
                    </a:solidFill>
                  </a:tcPr>
                </a:tc>
                <a:tc>
                  <a:txBody>
                    <a:bodyPr/>
                    <a:lstStyle/>
                    <a:p>
                      <a:r>
                        <a:rPr lang="da-DK" dirty="0" smtClean="0"/>
                        <a:t>4/36</a:t>
                      </a:r>
                      <a:r>
                        <a:rPr lang="da-DK" baseline="0" dirty="0" smtClean="0"/>
                        <a:t> = 0.111111</a:t>
                      </a:r>
                      <a:endParaRPr lang="da-DK" dirty="0"/>
                    </a:p>
                  </a:txBody>
                  <a:tcPr>
                    <a:solidFill>
                      <a:schemeClr val="bg1">
                        <a:lumMod val="85000"/>
                      </a:schemeClr>
                    </a:solidFill>
                  </a:tcPr>
                </a:tc>
                <a:extLst>
                  <a:ext uri="{0D108BD9-81ED-4DB2-BD59-A6C34878D82A}">
                    <a16:rowId xmlns:a16="http://schemas.microsoft.com/office/drawing/2014/main" val="10004"/>
                  </a:ext>
                </a:extLst>
              </a:tr>
              <a:tr h="351003">
                <a:tc>
                  <a:txBody>
                    <a:bodyPr/>
                    <a:lstStyle/>
                    <a:p>
                      <a:r>
                        <a:rPr lang="da-DK" dirty="0" smtClean="0"/>
                        <a:t>6</a:t>
                      </a:r>
                      <a:endParaRPr lang="da-DK" dirty="0"/>
                    </a:p>
                  </a:txBody>
                  <a:tcPr>
                    <a:solidFill>
                      <a:schemeClr val="bg1">
                        <a:alpha val="20000"/>
                      </a:schemeClr>
                    </a:solidFill>
                  </a:tcPr>
                </a:tc>
                <a:tc>
                  <a:txBody>
                    <a:bodyPr/>
                    <a:lstStyle/>
                    <a:p>
                      <a:pPr algn="ctr"/>
                      <a:r>
                        <a:rPr lang="da-DK" dirty="0" smtClean="0"/>
                        <a:t>5</a:t>
                      </a:r>
                      <a:endParaRPr lang="da-DK" dirty="0"/>
                    </a:p>
                  </a:txBody>
                  <a:tcPr>
                    <a:solidFill>
                      <a:schemeClr val="bg1">
                        <a:alpha val="20000"/>
                      </a:schemeClr>
                    </a:solidFill>
                  </a:tcPr>
                </a:tc>
                <a:tc>
                  <a:txBody>
                    <a:bodyPr/>
                    <a:lstStyle/>
                    <a:p>
                      <a:r>
                        <a:rPr lang="da-DK" dirty="0" smtClean="0"/>
                        <a:t>5/36 = 0.138889</a:t>
                      </a:r>
                      <a:endParaRPr lang="da-DK" dirty="0"/>
                    </a:p>
                  </a:txBody>
                  <a:tcPr>
                    <a:solidFill>
                      <a:schemeClr val="bg1">
                        <a:alpha val="20000"/>
                      </a:schemeClr>
                    </a:solidFill>
                  </a:tcPr>
                </a:tc>
                <a:extLst>
                  <a:ext uri="{0D108BD9-81ED-4DB2-BD59-A6C34878D82A}">
                    <a16:rowId xmlns:a16="http://schemas.microsoft.com/office/drawing/2014/main" val="10005"/>
                  </a:ext>
                </a:extLst>
              </a:tr>
              <a:tr h="351003">
                <a:tc>
                  <a:txBody>
                    <a:bodyPr/>
                    <a:lstStyle/>
                    <a:p>
                      <a:r>
                        <a:rPr lang="da-DK" dirty="0" smtClean="0"/>
                        <a:t>7</a:t>
                      </a:r>
                      <a:endParaRPr lang="da-DK" dirty="0"/>
                    </a:p>
                  </a:txBody>
                  <a:tcPr>
                    <a:solidFill>
                      <a:schemeClr val="bg1">
                        <a:lumMod val="85000"/>
                      </a:schemeClr>
                    </a:solidFill>
                  </a:tcPr>
                </a:tc>
                <a:tc>
                  <a:txBody>
                    <a:bodyPr/>
                    <a:lstStyle/>
                    <a:p>
                      <a:pPr algn="ctr"/>
                      <a:r>
                        <a:rPr lang="da-DK" dirty="0" smtClean="0"/>
                        <a:t>6</a:t>
                      </a:r>
                      <a:endParaRPr lang="da-DK" dirty="0"/>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dirty="0" smtClean="0"/>
                        <a:t>6/36</a:t>
                      </a:r>
                      <a:r>
                        <a:rPr lang="da-DK" baseline="0" dirty="0" smtClean="0"/>
                        <a:t> = </a:t>
                      </a:r>
                      <a:r>
                        <a:rPr lang="da-DK" dirty="0" smtClean="0"/>
                        <a:t>0.166667</a:t>
                      </a:r>
                    </a:p>
                  </a:txBody>
                  <a:tcPr>
                    <a:solidFill>
                      <a:schemeClr val="bg1">
                        <a:lumMod val="85000"/>
                      </a:schemeClr>
                    </a:solidFill>
                  </a:tcPr>
                </a:tc>
                <a:extLst>
                  <a:ext uri="{0D108BD9-81ED-4DB2-BD59-A6C34878D82A}">
                    <a16:rowId xmlns:a16="http://schemas.microsoft.com/office/drawing/2014/main" val="10006"/>
                  </a:ext>
                </a:extLst>
              </a:tr>
              <a:tr h="351003">
                <a:tc>
                  <a:txBody>
                    <a:bodyPr/>
                    <a:lstStyle/>
                    <a:p>
                      <a:r>
                        <a:rPr lang="da-DK" dirty="0" smtClean="0"/>
                        <a:t>8</a:t>
                      </a:r>
                      <a:endParaRPr lang="da-DK" dirty="0"/>
                    </a:p>
                  </a:txBody>
                  <a:tcPr>
                    <a:solidFill>
                      <a:schemeClr val="bg1">
                        <a:alpha val="20000"/>
                      </a:schemeClr>
                    </a:solidFill>
                  </a:tcPr>
                </a:tc>
                <a:tc>
                  <a:txBody>
                    <a:bodyPr/>
                    <a:lstStyle/>
                    <a:p>
                      <a:pPr algn="ctr"/>
                      <a:r>
                        <a:rPr lang="da-DK" dirty="0" smtClean="0"/>
                        <a:t>5</a:t>
                      </a:r>
                      <a:endParaRPr lang="da-DK" dirty="0"/>
                    </a:p>
                  </a:txBody>
                  <a:tcPr>
                    <a:solidFill>
                      <a:schemeClr val="bg1">
                        <a:alpha val="2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dirty="0" smtClean="0"/>
                        <a:t>5/36 = 0.138889</a:t>
                      </a:r>
                    </a:p>
                  </a:txBody>
                  <a:tcPr>
                    <a:solidFill>
                      <a:schemeClr val="bg1">
                        <a:alpha val="20000"/>
                      </a:schemeClr>
                    </a:solidFill>
                  </a:tcPr>
                </a:tc>
                <a:extLst>
                  <a:ext uri="{0D108BD9-81ED-4DB2-BD59-A6C34878D82A}">
                    <a16:rowId xmlns:a16="http://schemas.microsoft.com/office/drawing/2014/main" val="10007"/>
                  </a:ext>
                </a:extLst>
              </a:tr>
              <a:tr h="351003">
                <a:tc>
                  <a:txBody>
                    <a:bodyPr/>
                    <a:lstStyle/>
                    <a:p>
                      <a:r>
                        <a:rPr lang="da-DK" dirty="0" smtClean="0"/>
                        <a:t>9</a:t>
                      </a:r>
                      <a:endParaRPr lang="da-DK" dirty="0"/>
                    </a:p>
                  </a:txBody>
                  <a:tcPr>
                    <a:solidFill>
                      <a:schemeClr val="bg1">
                        <a:lumMod val="85000"/>
                      </a:schemeClr>
                    </a:solidFill>
                  </a:tcPr>
                </a:tc>
                <a:tc>
                  <a:txBody>
                    <a:bodyPr/>
                    <a:lstStyle/>
                    <a:p>
                      <a:pPr algn="ctr"/>
                      <a:r>
                        <a:rPr lang="da-DK" dirty="0" smtClean="0"/>
                        <a:t>4</a:t>
                      </a:r>
                      <a:endParaRPr lang="da-DK" dirty="0"/>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dirty="0" smtClean="0"/>
                        <a:t>4/36</a:t>
                      </a:r>
                      <a:r>
                        <a:rPr lang="da-DK" baseline="0" dirty="0" smtClean="0"/>
                        <a:t> = 0.111111</a:t>
                      </a:r>
                      <a:endParaRPr lang="da-DK" dirty="0" smtClean="0"/>
                    </a:p>
                  </a:txBody>
                  <a:tcPr>
                    <a:solidFill>
                      <a:schemeClr val="bg1">
                        <a:lumMod val="85000"/>
                      </a:schemeClr>
                    </a:solidFill>
                  </a:tcPr>
                </a:tc>
                <a:extLst>
                  <a:ext uri="{0D108BD9-81ED-4DB2-BD59-A6C34878D82A}">
                    <a16:rowId xmlns:a16="http://schemas.microsoft.com/office/drawing/2014/main" val="10008"/>
                  </a:ext>
                </a:extLst>
              </a:tr>
              <a:tr h="351003">
                <a:tc>
                  <a:txBody>
                    <a:bodyPr/>
                    <a:lstStyle/>
                    <a:p>
                      <a:r>
                        <a:rPr lang="da-DK" dirty="0" smtClean="0"/>
                        <a:t>10</a:t>
                      </a:r>
                      <a:endParaRPr lang="da-DK" dirty="0"/>
                    </a:p>
                  </a:txBody>
                  <a:tcPr>
                    <a:solidFill>
                      <a:schemeClr val="bg1">
                        <a:alpha val="20000"/>
                      </a:schemeClr>
                    </a:solidFill>
                  </a:tcPr>
                </a:tc>
                <a:tc>
                  <a:txBody>
                    <a:bodyPr/>
                    <a:lstStyle/>
                    <a:p>
                      <a:pPr algn="ctr"/>
                      <a:r>
                        <a:rPr lang="da-DK" dirty="0" smtClean="0"/>
                        <a:t>3</a:t>
                      </a:r>
                      <a:endParaRPr lang="da-DK" dirty="0"/>
                    </a:p>
                  </a:txBody>
                  <a:tcPr>
                    <a:solidFill>
                      <a:schemeClr val="bg1">
                        <a:alpha val="2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dirty="0" smtClean="0"/>
                        <a:t>3/36 = 0.083333</a:t>
                      </a:r>
                    </a:p>
                  </a:txBody>
                  <a:tcPr>
                    <a:solidFill>
                      <a:schemeClr val="bg1">
                        <a:alpha val="20000"/>
                      </a:schemeClr>
                    </a:solidFill>
                  </a:tcPr>
                </a:tc>
                <a:extLst>
                  <a:ext uri="{0D108BD9-81ED-4DB2-BD59-A6C34878D82A}">
                    <a16:rowId xmlns:a16="http://schemas.microsoft.com/office/drawing/2014/main" val="10009"/>
                  </a:ext>
                </a:extLst>
              </a:tr>
              <a:tr h="351003">
                <a:tc>
                  <a:txBody>
                    <a:bodyPr/>
                    <a:lstStyle/>
                    <a:p>
                      <a:r>
                        <a:rPr lang="da-DK" dirty="0" smtClean="0"/>
                        <a:t>11</a:t>
                      </a:r>
                      <a:endParaRPr lang="da-DK" dirty="0"/>
                    </a:p>
                  </a:txBody>
                  <a:tcPr>
                    <a:solidFill>
                      <a:schemeClr val="bg1">
                        <a:lumMod val="85000"/>
                      </a:schemeClr>
                    </a:solidFill>
                  </a:tcPr>
                </a:tc>
                <a:tc>
                  <a:txBody>
                    <a:bodyPr/>
                    <a:lstStyle/>
                    <a:p>
                      <a:pPr algn="ctr"/>
                      <a:r>
                        <a:rPr lang="da-DK" dirty="0" smtClean="0"/>
                        <a:t>2</a:t>
                      </a:r>
                      <a:endParaRPr lang="da-DK" dirty="0"/>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dirty="0" smtClean="0"/>
                        <a:t>2/36</a:t>
                      </a:r>
                      <a:r>
                        <a:rPr lang="da-DK" baseline="0" dirty="0" smtClean="0"/>
                        <a:t> = 0.055555</a:t>
                      </a:r>
                      <a:endParaRPr lang="da-DK" dirty="0" smtClean="0"/>
                    </a:p>
                  </a:txBody>
                  <a:tcPr>
                    <a:solidFill>
                      <a:schemeClr val="bg1">
                        <a:lumMod val="85000"/>
                      </a:schemeClr>
                    </a:solidFill>
                  </a:tcPr>
                </a:tc>
                <a:extLst>
                  <a:ext uri="{0D108BD9-81ED-4DB2-BD59-A6C34878D82A}">
                    <a16:rowId xmlns:a16="http://schemas.microsoft.com/office/drawing/2014/main" val="10010"/>
                  </a:ext>
                </a:extLst>
              </a:tr>
              <a:tr h="351003">
                <a:tc>
                  <a:txBody>
                    <a:bodyPr/>
                    <a:lstStyle/>
                    <a:p>
                      <a:r>
                        <a:rPr lang="da-DK" dirty="0" smtClean="0"/>
                        <a:t>12</a:t>
                      </a:r>
                      <a:endParaRPr lang="da-DK" dirty="0"/>
                    </a:p>
                  </a:txBody>
                  <a:tcPr>
                    <a:solidFill>
                      <a:schemeClr val="bg1">
                        <a:alpha val="20000"/>
                      </a:schemeClr>
                    </a:solidFill>
                  </a:tcPr>
                </a:tc>
                <a:tc>
                  <a:txBody>
                    <a:bodyPr/>
                    <a:lstStyle/>
                    <a:p>
                      <a:pPr algn="ctr"/>
                      <a:r>
                        <a:rPr lang="da-DK" dirty="0" smtClean="0"/>
                        <a:t>1</a:t>
                      </a:r>
                      <a:endParaRPr lang="da-DK" dirty="0"/>
                    </a:p>
                  </a:txBody>
                  <a:tcPr>
                    <a:solidFill>
                      <a:schemeClr val="bg1">
                        <a:alpha val="2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dirty="0" smtClean="0"/>
                        <a:t>1/36 = 0.027778</a:t>
                      </a:r>
                    </a:p>
                  </a:txBody>
                  <a:tcPr>
                    <a:solidFill>
                      <a:schemeClr val="bg1">
                        <a:alpha val="20000"/>
                      </a:schemeClr>
                    </a:solidFill>
                  </a:tcPr>
                </a:tc>
                <a:extLst>
                  <a:ext uri="{0D108BD9-81ED-4DB2-BD59-A6C34878D82A}">
                    <a16:rowId xmlns:a16="http://schemas.microsoft.com/office/drawing/2014/main" val="10011"/>
                  </a:ext>
                </a:extLst>
              </a:tr>
              <a:tr h="351003">
                <a:tc>
                  <a:txBody>
                    <a:bodyPr/>
                    <a:lstStyle/>
                    <a:p>
                      <a:r>
                        <a:rPr lang="da-DK" b="1" dirty="0" smtClean="0"/>
                        <a:t>Sum</a:t>
                      </a:r>
                      <a:endParaRPr lang="da-DK" b="1" dirty="0"/>
                    </a:p>
                  </a:txBody>
                  <a:tcPr>
                    <a:solidFill>
                      <a:schemeClr val="bg1">
                        <a:lumMod val="65000"/>
                      </a:schemeClr>
                    </a:solidFill>
                  </a:tcPr>
                </a:tc>
                <a:tc>
                  <a:txBody>
                    <a:bodyPr/>
                    <a:lstStyle/>
                    <a:p>
                      <a:pPr algn="ctr"/>
                      <a:r>
                        <a:rPr lang="da-DK" b="1" dirty="0" smtClean="0"/>
                        <a:t>36</a:t>
                      </a:r>
                      <a:endParaRPr lang="da-DK" b="1" dirty="0"/>
                    </a:p>
                  </a:txBody>
                  <a:tcPr>
                    <a:solidFill>
                      <a:schemeClr val="bg1">
                        <a:lumMod val="65000"/>
                      </a:schemeClr>
                    </a:solidFill>
                  </a:tcPr>
                </a:tc>
                <a:tc>
                  <a:txBody>
                    <a:bodyPr/>
                    <a:lstStyle/>
                    <a:p>
                      <a:r>
                        <a:rPr lang="da-DK" b="1" dirty="0" smtClean="0"/>
                        <a:t>36/36 = 1</a:t>
                      </a:r>
                      <a:endParaRPr lang="da-DK" b="1" dirty="0"/>
                    </a:p>
                  </a:txBody>
                  <a:tcPr>
                    <a:solidFill>
                      <a:schemeClr val="bg1">
                        <a:lumMod val="65000"/>
                      </a:schemeClr>
                    </a:solidFill>
                  </a:tcPr>
                </a:tc>
                <a:extLst>
                  <a:ext uri="{0D108BD9-81ED-4DB2-BD59-A6C34878D82A}">
                    <a16:rowId xmlns:a16="http://schemas.microsoft.com/office/drawing/2014/main" val="10012"/>
                  </a:ext>
                </a:extLst>
              </a:tr>
            </a:tbl>
          </a:graphicData>
        </a:graphic>
      </p:graphicFrame>
      <p:sp>
        <p:nvSpPr>
          <p:cNvPr id="2" name="Title 1"/>
          <p:cNvSpPr>
            <a:spLocks noGrp="1"/>
          </p:cNvSpPr>
          <p:nvPr>
            <p:ph type="title"/>
          </p:nvPr>
        </p:nvSpPr>
        <p:spPr/>
        <p:txBody>
          <a:bodyPr/>
          <a:lstStyle/>
          <a:p>
            <a:r>
              <a:rPr lang="da-DK" dirty="0" smtClean="0"/>
              <a:t>Tilfældige eksperimenter</a:t>
            </a:r>
            <a:endParaRPr lang="da-DK" dirty="0"/>
          </a:p>
        </p:txBody>
      </p:sp>
      <p:sp>
        <p:nvSpPr>
          <p:cNvPr id="3" name="Content Placeholder 2"/>
          <p:cNvSpPr>
            <a:spLocks noGrp="1"/>
          </p:cNvSpPr>
          <p:nvPr>
            <p:ph idx="1"/>
          </p:nvPr>
        </p:nvSpPr>
        <p:spPr/>
        <p:txBody>
          <a:bodyPr/>
          <a:lstStyle/>
          <a:p>
            <a:pPr marL="0" indent="0">
              <a:buNone/>
            </a:pPr>
            <a:r>
              <a:rPr lang="da-DK" dirty="0" smtClean="0"/>
              <a:t> </a:t>
            </a:r>
            <a:endParaRPr lang="da-DK" dirty="0"/>
          </a:p>
        </p:txBody>
      </p:sp>
      <p:sp>
        <p:nvSpPr>
          <p:cNvPr id="4" name="Slide Number Placeholder 3"/>
          <p:cNvSpPr>
            <a:spLocks noGrp="1"/>
          </p:cNvSpPr>
          <p:nvPr>
            <p:ph type="sldNum" sz="quarter" idx="12"/>
          </p:nvPr>
        </p:nvSpPr>
        <p:spPr/>
        <p:txBody>
          <a:bodyPr/>
          <a:lstStyle/>
          <a:p>
            <a:fld id="{2CD97C06-EC96-4259-9516-82894ECCBF7D}" type="slidenum">
              <a:rPr lang="da-DK" smtClean="0"/>
              <a:t>11</a:t>
            </a:fld>
            <a:endParaRPr lang="da-DK" dirty="0"/>
          </a:p>
        </p:txBody>
      </p:sp>
      <p:pic>
        <p:nvPicPr>
          <p:cNvPr id="19458" name="Picture 2" descr="Craps Probabilities"/>
          <p:cNvPicPr>
            <a:picLocks noChangeAspect="1" noChangeArrowheads="1"/>
          </p:cNvPicPr>
          <p:nvPr/>
        </p:nvPicPr>
        <p:blipFill rotWithShape="1">
          <a:blip r:embed="rId3">
            <a:extLst>
              <a:ext uri="{28A0092B-C50C-407E-A947-70E740481C1C}">
                <a14:useLocalDpi xmlns:a14="http://schemas.microsoft.com/office/drawing/2010/main" val="0"/>
              </a:ext>
            </a:extLst>
          </a:blip>
          <a:srcRect l="6687" t="5877" r="63359" b="976"/>
          <a:stretch/>
        </p:blipFill>
        <p:spPr bwMode="auto">
          <a:xfrm>
            <a:off x="1327322" y="2098363"/>
            <a:ext cx="1145214" cy="39853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1681" y="5805264"/>
            <a:ext cx="864096" cy="278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581" y="3429000"/>
            <a:ext cx="2648112" cy="2182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498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Ikke-symmetrisk sandsynlighedsmodel</a:t>
            </a:r>
            <a:endParaRPr lang="da-DK" dirty="0"/>
          </a:p>
        </p:txBody>
      </p:sp>
      <p:sp>
        <p:nvSpPr>
          <p:cNvPr id="3" name="Content Placeholder 2"/>
          <p:cNvSpPr>
            <a:spLocks noGrp="1"/>
          </p:cNvSpPr>
          <p:nvPr>
            <p:ph idx="1"/>
          </p:nvPr>
        </p:nvSpPr>
        <p:spPr/>
        <p:txBody>
          <a:bodyPr/>
          <a:lstStyle/>
          <a:p>
            <a:pPr marL="0" indent="0">
              <a:lnSpc>
                <a:spcPct val="90000"/>
              </a:lnSpc>
              <a:buNone/>
            </a:pPr>
            <a:r>
              <a:rPr lang="da-DK" altLang="en-US" sz="2000" dirty="0" smtClean="0"/>
              <a:t>Kast med tændstikæske</a:t>
            </a:r>
          </a:p>
          <a:p>
            <a:pPr>
              <a:lnSpc>
                <a:spcPct val="90000"/>
              </a:lnSpc>
            </a:pPr>
            <a:r>
              <a:rPr lang="da-DK" altLang="en-US" sz="2000" dirty="0" smtClean="0"/>
              <a:t>Udfaldsrum:</a:t>
            </a:r>
            <a:br>
              <a:rPr lang="da-DK" altLang="en-US" sz="2000" dirty="0" smtClean="0"/>
            </a:br>
            <a:r>
              <a:rPr lang="da-DK" altLang="en-US" sz="2000" dirty="0" smtClean="0"/>
              <a:t>U = {mave, side, top}</a:t>
            </a:r>
          </a:p>
          <a:p>
            <a:pPr>
              <a:lnSpc>
                <a:spcPct val="90000"/>
              </a:lnSpc>
            </a:pPr>
            <a:r>
              <a:rPr lang="da-DK" altLang="en-US" sz="2000" dirty="0" smtClean="0"/>
              <a:t>Her er </a:t>
            </a:r>
            <a:r>
              <a:rPr lang="da-DK" altLang="en-US" sz="2000" dirty="0"/>
              <a:t>sandsynlighederne for </a:t>
            </a:r>
            <a:r>
              <a:rPr lang="da-DK" altLang="en-US" sz="2000" dirty="0" smtClean="0"/>
              <a:t>udfaldene</a:t>
            </a:r>
            <a:br>
              <a:rPr lang="da-DK" altLang="en-US" sz="2000" dirty="0" smtClean="0"/>
            </a:br>
            <a:r>
              <a:rPr lang="da-DK" altLang="en-US" sz="2000" dirty="0" smtClean="0"/>
              <a:t>ikke </a:t>
            </a:r>
            <a:r>
              <a:rPr lang="da-DK" altLang="en-US" sz="2000" smtClean="0"/>
              <a:t>symmetriske (de er ikke lige </a:t>
            </a:r>
            <a:r>
              <a:rPr lang="da-DK" altLang="en-US" sz="2000" dirty="0" smtClean="0"/>
              <a:t>sandsynlige)</a:t>
            </a:r>
          </a:p>
          <a:p>
            <a:pPr>
              <a:lnSpc>
                <a:spcPct val="90000"/>
              </a:lnSpc>
            </a:pPr>
            <a:r>
              <a:rPr lang="da-DK" altLang="en-US" sz="2000" dirty="0" smtClean="0"/>
              <a:t>Hvordan kan vi fastslå sandsynlighederne </a:t>
            </a:r>
            <a:r>
              <a:rPr lang="da-DK" altLang="en-US" sz="2000" smtClean="0"/>
              <a:t>for </a:t>
            </a:r>
            <a:br>
              <a:rPr lang="da-DK" altLang="en-US" sz="2000" smtClean="0"/>
            </a:br>
            <a:r>
              <a:rPr lang="da-DK" altLang="en-US" sz="2000" smtClean="0"/>
              <a:t>de </a:t>
            </a:r>
            <a:r>
              <a:rPr lang="da-DK" altLang="en-US" sz="2000" dirty="0" smtClean="0"/>
              <a:t>mulige </a:t>
            </a:r>
            <a:r>
              <a:rPr lang="da-DK" altLang="en-US" sz="2000" smtClean="0"/>
              <a:t>udfald?</a:t>
            </a:r>
          </a:p>
          <a:p>
            <a:pPr>
              <a:lnSpc>
                <a:spcPct val="90000"/>
              </a:lnSpc>
            </a:pPr>
            <a:r>
              <a:rPr lang="da-DK" altLang="en-US" sz="2000" smtClean="0"/>
              <a:t>Jeg forsøgte at fastslå sandsynlighederne på</a:t>
            </a:r>
            <a:r>
              <a:rPr lang="da-DK" altLang="en-US" sz="2000"/>
              <a:t> tre måder</a:t>
            </a:r>
            <a:r>
              <a:rPr lang="da-DK" altLang="en-US" sz="2000" smtClean="0"/>
              <a:t>:</a:t>
            </a:r>
          </a:p>
          <a:p>
            <a:pPr marL="719138" lvl="1" indent="-261938">
              <a:lnSpc>
                <a:spcPct val="90000"/>
              </a:lnSpc>
              <a:buFont typeface="+mj-lt"/>
              <a:buAutoNum type="arabicPeriod"/>
            </a:pPr>
            <a:r>
              <a:rPr lang="da-DK" altLang="en-US" sz="1800" smtClean="0"/>
              <a:t> Subjektive </a:t>
            </a:r>
            <a:r>
              <a:rPr lang="da-DK" altLang="en-US" sz="1800" b="1" smtClean="0">
                <a:solidFill>
                  <a:schemeClr val="accent1">
                    <a:lumMod val="75000"/>
                  </a:schemeClr>
                </a:solidFill>
              </a:rPr>
              <a:t>gæt</a:t>
            </a:r>
          </a:p>
          <a:p>
            <a:pPr marL="719138" lvl="1" indent="-261938">
              <a:lnSpc>
                <a:spcPct val="90000"/>
              </a:lnSpc>
              <a:buFont typeface="+mj-lt"/>
              <a:buAutoNum type="arabicPeriod"/>
            </a:pPr>
            <a:r>
              <a:rPr lang="da-DK" altLang="en-US" sz="1800" smtClean="0">
                <a:solidFill>
                  <a:schemeClr val="accent1">
                    <a:lumMod val="75000"/>
                  </a:schemeClr>
                </a:solidFill>
              </a:rPr>
              <a:t> </a:t>
            </a:r>
            <a:r>
              <a:rPr lang="da-DK" altLang="en-US" sz="1800" b="1" smtClean="0">
                <a:solidFill>
                  <a:schemeClr val="accent1">
                    <a:lumMod val="75000"/>
                  </a:schemeClr>
                </a:solidFill>
              </a:rPr>
              <a:t>Modellere</a:t>
            </a:r>
            <a:r>
              <a:rPr lang="da-DK" altLang="en-US" sz="1800" smtClean="0"/>
              <a:t> (hver sides andel af samlet overfladeareal.</a:t>
            </a:r>
            <a:br>
              <a:rPr lang="da-DK" altLang="en-US" sz="1800" smtClean="0"/>
            </a:br>
            <a:r>
              <a:rPr lang="da-DK" altLang="en-US" sz="1800" smtClean="0"/>
              <a:t> Dimensioner 58 x 35 x 17 mm)</a:t>
            </a:r>
          </a:p>
          <a:p>
            <a:pPr marL="719138" lvl="1" indent="-261938">
              <a:lnSpc>
                <a:spcPct val="90000"/>
              </a:lnSpc>
              <a:buFont typeface="+mj-lt"/>
              <a:buAutoNum type="arabicPeriod"/>
            </a:pPr>
            <a:r>
              <a:rPr lang="da-DK" altLang="en-US" sz="1800" smtClean="0"/>
              <a:t> Kaste tændstikæsken 100 gange og </a:t>
            </a:r>
            <a:r>
              <a:rPr lang="da-DK" altLang="en-US" sz="1800" b="1" smtClean="0">
                <a:solidFill>
                  <a:schemeClr val="accent1">
                    <a:lumMod val="75000"/>
                  </a:schemeClr>
                </a:solidFill>
              </a:rPr>
              <a:t>tælle</a:t>
            </a:r>
            <a:r>
              <a:rPr lang="da-DK" altLang="en-US" sz="1800" smtClean="0"/>
              <a:t> </a:t>
            </a:r>
            <a:r>
              <a:rPr lang="da-DK" altLang="en-US" sz="1800" b="1">
                <a:solidFill>
                  <a:schemeClr val="accent1">
                    <a:lumMod val="75000"/>
                  </a:schemeClr>
                </a:solidFill>
              </a:rPr>
              <a:t>frekvens</a:t>
            </a:r>
            <a:r>
              <a:rPr lang="da-DK" altLang="en-US" sz="1800" smtClean="0"/>
              <a:t> af udfald</a:t>
            </a:r>
            <a:endParaRPr lang="da-DK" altLang="en-US" sz="1800" dirty="0" smtClean="0"/>
          </a:p>
        </p:txBody>
      </p:sp>
      <p:sp>
        <p:nvSpPr>
          <p:cNvPr id="4" name="Slide Number Placeholder 3"/>
          <p:cNvSpPr>
            <a:spLocks noGrp="1"/>
          </p:cNvSpPr>
          <p:nvPr>
            <p:ph type="sldNum" sz="quarter" idx="12"/>
          </p:nvPr>
        </p:nvSpPr>
        <p:spPr/>
        <p:txBody>
          <a:bodyPr/>
          <a:lstStyle/>
          <a:p>
            <a:fld id="{2CD97C06-EC96-4259-9516-82894ECCBF7D}" type="slidenum">
              <a:rPr lang="da-DK" smtClean="0"/>
              <a:t>12</a:t>
            </a:fld>
            <a:endParaRPr lang="da-DK" dirty="0"/>
          </a:p>
        </p:txBody>
      </p:sp>
      <p:pic>
        <p:nvPicPr>
          <p:cNvPr id="5" name="Picture 7" descr="taen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11490" y="1052736"/>
            <a:ext cx="1987550" cy="18081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2" name="Group 11"/>
          <p:cNvGrpSpPr/>
          <p:nvPr/>
        </p:nvGrpSpPr>
        <p:grpSpPr>
          <a:xfrm>
            <a:off x="7092280" y="2924944"/>
            <a:ext cx="1543826" cy="2064028"/>
            <a:chOff x="719572" y="4461316"/>
            <a:chExt cx="1543826" cy="2064028"/>
          </a:xfrm>
        </p:grpSpPr>
        <p:grpSp>
          <p:nvGrpSpPr>
            <p:cNvPr id="6" name="Group 5"/>
            <p:cNvGrpSpPr/>
            <p:nvPr/>
          </p:nvGrpSpPr>
          <p:grpSpPr>
            <a:xfrm>
              <a:off x="719572" y="4461316"/>
              <a:ext cx="1543826" cy="2064028"/>
              <a:chOff x="719572" y="3525212"/>
              <a:chExt cx="1543826" cy="2064028"/>
            </a:xfrm>
          </p:grpSpPr>
          <p:sp>
            <p:nvSpPr>
              <p:cNvPr id="7" name="Oval 6"/>
              <p:cNvSpPr/>
              <p:nvPr/>
            </p:nvSpPr>
            <p:spPr>
              <a:xfrm>
                <a:off x="719572" y="4005064"/>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8" name="TextBox 7"/>
              <p:cNvSpPr txBox="1"/>
              <p:nvPr/>
            </p:nvSpPr>
            <p:spPr>
              <a:xfrm>
                <a:off x="1377812" y="4675911"/>
                <a:ext cx="564578" cy="369332"/>
              </a:xfrm>
              <a:prstGeom prst="rect">
                <a:avLst/>
              </a:prstGeom>
              <a:noFill/>
            </p:spPr>
            <p:txBody>
              <a:bodyPr wrap="none" rtlCol="0">
                <a:spAutoFit/>
              </a:bodyPr>
              <a:lstStyle/>
              <a:p>
                <a:r>
                  <a:rPr lang="da-DK" dirty="0" smtClean="0"/>
                  <a:t>side</a:t>
                </a:r>
                <a:endParaRPr lang="da-DK" dirty="0"/>
              </a:p>
            </p:txBody>
          </p:sp>
          <p:sp>
            <p:nvSpPr>
              <p:cNvPr id="9" name="TextBox 8"/>
              <p:cNvSpPr txBox="1"/>
              <p:nvPr/>
            </p:nvSpPr>
            <p:spPr>
              <a:xfrm>
                <a:off x="719572" y="3525212"/>
                <a:ext cx="1281441" cy="369332"/>
              </a:xfrm>
              <a:prstGeom prst="rect">
                <a:avLst/>
              </a:prstGeom>
              <a:noFill/>
            </p:spPr>
            <p:txBody>
              <a:bodyPr wrap="none" rtlCol="0">
                <a:spAutoFit/>
              </a:bodyPr>
              <a:lstStyle/>
              <a:p>
                <a:r>
                  <a:rPr lang="da-DK" dirty="0" smtClean="0"/>
                  <a:t>Udfaldsrum</a:t>
                </a:r>
                <a:endParaRPr lang="da-DK" dirty="0"/>
              </a:p>
            </p:txBody>
          </p:sp>
        </p:grpSp>
        <p:sp>
          <p:nvSpPr>
            <p:cNvPr id="10" name="TextBox 9"/>
            <p:cNvSpPr txBox="1"/>
            <p:nvPr/>
          </p:nvSpPr>
          <p:spPr>
            <a:xfrm>
              <a:off x="1020439" y="5228292"/>
              <a:ext cx="693138" cy="369332"/>
            </a:xfrm>
            <a:prstGeom prst="rect">
              <a:avLst/>
            </a:prstGeom>
            <a:noFill/>
          </p:spPr>
          <p:txBody>
            <a:bodyPr wrap="none" rtlCol="0">
              <a:spAutoFit/>
            </a:bodyPr>
            <a:lstStyle/>
            <a:p>
              <a:r>
                <a:rPr lang="da-DK" dirty="0" smtClean="0"/>
                <a:t>mave</a:t>
              </a:r>
              <a:endParaRPr lang="da-DK" dirty="0"/>
            </a:p>
          </p:txBody>
        </p:sp>
        <p:sp>
          <p:nvSpPr>
            <p:cNvPr id="11" name="TextBox 10"/>
            <p:cNvSpPr txBox="1"/>
            <p:nvPr/>
          </p:nvSpPr>
          <p:spPr>
            <a:xfrm>
              <a:off x="1020439" y="5937375"/>
              <a:ext cx="503023" cy="369332"/>
            </a:xfrm>
            <a:prstGeom prst="rect">
              <a:avLst/>
            </a:prstGeom>
            <a:noFill/>
          </p:spPr>
          <p:txBody>
            <a:bodyPr wrap="none" rtlCol="0">
              <a:spAutoFit/>
            </a:bodyPr>
            <a:lstStyle/>
            <a:p>
              <a:r>
                <a:rPr lang="da-DK" dirty="0" smtClean="0"/>
                <a:t>top</a:t>
              </a:r>
              <a:endParaRPr lang="da-DK" dirty="0"/>
            </a:p>
          </p:txBody>
        </p:sp>
      </p:grpSp>
      <p:pic>
        <p:nvPicPr>
          <p:cNvPr id="15" name="Picture 14"/>
          <p:cNvPicPr>
            <a:picLocks noChangeAspect="1"/>
          </p:cNvPicPr>
          <p:nvPr/>
        </p:nvPicPr>
        <p:blipFill>
          <a:blip r:embed="rId4"/>
          <a:stretch>
            <a:fillRect/>
          </a:stretch>
        </p:blipFill>
        <p:spPr>
          <a:xfrm>
            <a:off x="877825" y="5020808"/>
            <a:ext cx="4325291" cy="1648551"/>
          </a:xfrm>
          <a:prstGeom prst="rect">
            <a:avLst/>
          </a:prstGeom>
        </p:spPr>
      </p:pic>
      <p:sp>
        <p:nvSpPr>
          <p:cNvPr id="14" name="Rectangle 13"/>
          <p:cNvSpPr/>
          <p:nvPr/>
        </p:nvSpPr>
        <p:spPr>
          <a:xfrm>
            <a:off x="2894591" y="5062409"/>
            <a:ext cx="5040560" cy="167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Rectangle 15"/>
          <p:cNvSpPr/>
          <p:nvPr/>
        </p:nvSpPr>
        <p:spPr>
          <a:xfrm>
            <a:off x="4060050" y="5028627"/>
            <a:ext cx="3425607" cy="1682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472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2"/>
          <a:srcRect r="51462"/>
          <a:stretch/>
        </p:blipFill>
        <p:spPr>
          <a:xfrm>
            <a:off x="4805275" y="4576973"/>
            <a:ext cx="1926745" cy="1804355"/>
          </a:xfrm>
          <a:prstGeom prst="rect">
            <a:avLst/>
          </a:prstGeom>
        </p:spPr>
      </p:pic>
      <p:sp>
        <p:nvSpPr>
          <p:cNvPr id="2" name="Title 1"/>
          <p:cNvSpPr>
            <a:spLocks noGrp="1"/>
          </p:cNvSpPr>
          <p:nvPr>
            <p:ph type="title"/>
          </p:nvPr>
        </p:nvSpPr>
        <p:spPr/>
        <p:txBody>
          <a:bodyPr/>
          <a:lstStyle/>
          <a:p>
            <a:r>
              <a:rPr lang="en-US" smtClean="0"/>
              <a:t>Fortolkninger af sandsynlighed</a:t>
            </a:r>
            <a:endParaRPr lang="en-GB"/>
          </a:p>
        </p:txBody>
      </p:sp>
      <p:sp>
        <p:nvSpPr>
          <p:cNvPr id="3" name="Content Placeholder 2"/>
          <p:cNvSpPr>
            <a:spLocks noGrp="1"/>
          </p:cNvSpPr>
          <p:nvPr>
            <p:ph idx="1"/>
          </p:nvPr>
        </p:nvSpPr>
        <p:spPr>
          <a:xfrm>
            <a:off x="467544" y="1252798"/>
            <a:ext cx="8424936" cy="5472608"/>
          </a:xfrm>
        </p:spPr>
        <p:txBody>
          <a:bodyPr/>
          <a:lstStyle/>
          <a:p>
            <a:r>
              <a:rPr lang="en-US" sz="2000" smtClean="0"/>
              <a:t>Den klassiske definition af sandsynlighed kan ikke altid benyttes</a:t>
            </a:r>
          </a:p>
          <a:p>
            <a:r>
              <a:rPr lang="en-US" sz="2000" smtClean="0"/>
              <a:t>Somme tider kan man ikke tælle antal lige </a:t>
            </a:r>
            <a:br>
              <a:rPr lang="en-US" sz="2000" smtClean="0"/>
            </a:br>
            <a:r>
              <a:rPr lang="en-US" sz="2000" smtClean="0"/>
              <a:t>sandsynlige udfald: </a:t>
            </a:r>
            <a:br>
              <a:rPr lang="en-US" sz="2000" smtClean="0"/>
            </a:br>
            <a:r>
              <a:rPr lang="en-US" sz="2000" smtClean="0"/>
              <a:t>Hvad er sandsynligheden for:</a:t>
            </a:r>
          </a:p>
          <a:p>
            <a:pPr lvl="1"/>
            <a:r>
              <a:rPr lang="en-US" sz="1600" smtClean="0"/>
              <a:t>Det bliver regnvejr i morgen?</a:t>
            </a:r>
          </a:p>
          <a:p>
            <a:pPr lvl="1"/>
            <a:r>
              <a:rPr lang="en-US" sz="1600" smtClean="0"/>
              <a:t>Mit fly styrter ned?</a:t>
            </a:r>
          </a:p>
          <a:p>
            <a:pPr lvl="1"/>
            <a:r>
              <a:rPr lang="en-US" sz="1600" smtClean="0"/>
              <a:t>Jeg dumper til eksamen?</a:t>
            </a:r>
          </a:p>
          <a:p>
            <a:r>
              <a:rPr lang="en-US" sz="2000" smtClean="0"/>
              <a:t>“Der er 40 % sandsynlighed for regn i morgen.” Hvad betyder det? </a:t>
            </a:r>
            <a:br>
              <a:rPr lang="en-US" sz="2000" smtClean="0"/>
            </a:br>
            <a:r>
              <a:rPr lang="en-US" sz="2000" smtClean="0"/>
              <a:t>Enten regner det, eller også gør det ikke</a:t>
            </a:r>
          </a:p>
          <a:p>
            <a:r>
              <a:rPr lang="en-US" sz="2000" smtClean="0"/>
              <a:t>Hvordan er sandsynligheden fastlagt? F.eks.:</a:t>
            </a:r>
          </a:p>
          <a:p>
            <a:pPr lvl="1"/>
            <a:r>
              <a:rPr lang="en-US" sz="1600" smtClean="0"/>
              <a:t>Subjektiv vurdering</a:t>
            </a:r>
          </a:p>
          <a:p>
            <a:pPr lvl="1"/>
            <a:r>
              <a:rPr lang="en-US" sz="1600" smtClean="0"/>
              <a:t>Modellering (40 ud af 100 scenarier) </a:t>
            </a:r>
          </a:p>
          <a:p>
            <a:pPr lvl="1"/>
            <a:r>
              <a:rPr lang="en-US" sz="1600" smtClean="0"/>
              <a:t>Frekvensoptælling (40 % af lignende</a:t>
            </a:r>
            <a:br>
              <a:rPr lang="en-US" sz="1600" smtClean="0"/>
            </a:br>
            <a:r>
              <a:rPr lang="en-US" sz="1600" smtClean="0"/>
              <a:t>vejrforhold gav regn)</a:t>
            </a:r>
          </a:p>
          <a:p>
            <a:r>
              <a:rPr lang="en-US" sz="2000" smtClean="0"/>
              <a:t>Frekvensfortolkning: Sandsynlig-</a:t>
            </a:r>
            <a:br>
              <a:rPr lang="en-US" sz="2000" smtClean="0"/>
            </a:br>
            <a:r>
              <a:rPr lang="en-US" sz="2000" smtClean="0"/>
              <a:t>heden for en hændelse er andelen</a:t>
            </a:r>
            <a:br>
              <a:rPr lang="en-US" sz="2000" smtClean="0"/>
            </a:br>
            <a:r>
              <a:rPr lang="en-US" sz="2000" smtClean="0"/>
              <a:t>af gange, hændelsen sker i et stort antal forsøg.</a:t>
            </a:r>
          </a:p>
          <a:p>
            <a:pPr lvl="1"/>
            <a:endParaRPr lang="en-GB" sz="1600"/>
          </a:p>
        </p:txBody>
      </p:sp>
      <p:sp>
        <p:nvSpPr>
          <p:cNvPr id="4" name="Slide Number Placeholder 3"/>
          <p:cNvSpPr>
            <a:spLocks noGrp="1"/>
          </p:cNvSpPr>
          <p:nvPr>
            <p:ph type="sldNum" sz="quarter" idx="12"/>
          </p:nvPr>
        </p:nvSpPr>
        <p:spPr/>
        <p:txBody>
          <a:bodyPr/>
          <a:lstStyle/>
          <a:p>
            <a:fld id="{2CD97C06-EC96-4259-9516-82894ECCBF7D}" type="slidenum">
              <a:rPr lang="da-DK" smtClean="0"/>
              <a:t>13</a:t>
            </a:fld>
            <a:endParaRPr lang="da-DK" dirty="0"/>
          </a:p>
        </p:txBody>
      </p:sp>
      <p:grpSp>
        <p:nvGrpSpPr>
          <p:cNvPr id="36" name="Group 35"/>
          <p:cNvGrpSpPr/>
          <p:nvPr/>
        </p:nvGrpSpPr>
        <p:grpSpPr>
          <a:xfrm>
            <a:off x="5940196" y="1703075"/>
            <a:ext cx="2808268" cy="1715292"/>
            <a:chOff x="5320441" y="1916832"/>
            <a:chExt cx="2808268" cy="1715292"/>
          </a:xfrm>
        </p:grpSpPr>
        <p:grpSp>
          <p:nvGrpSpPr>
            <p:cNvPr id="5" name="Group 4"/>
            <p:cNvGrpSpPr/>
            <p:nvPr/>
          </p:nvGrpSpPr>
          <p:grpSpPr>
            <a:xfrm>
              <a:off x="5320441" y="1916832"/>
              <a:ext cx="2424513" cy="1715292"/>
              <a:chOff x="5320441" y="3722817"/>
              <a:chExt cx="3478370" cy="2378862"/>
            </a:xfrm>
          </p:grpSpPr>
          <p:grpSp>
            <p:nvGrpSpPr>
              <p:cNvPr id="6" name="Group 5"/>
              <p:cNvGrpSpPr/>
              <p:nvPr/>
            </p:nvGrpSpPr>
            <p:grpSpPr>
              <a:xfrm>
                <a:off x="5320441" y="3767476"/>
                <a:ext cx="2021400" cy="2334203"/>
                <a:chOff x="5652120" y="4551002"/>
                <a:chExt cx="1543826" cy="1902334"/>
              </a:xfrm>
            </p:grpSpPr>
            <p:sp>
              <p:nvSpPr>
                <p:cNvPr id="33" name="Oval 32"/>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4" name="TextBox 33"/>
                <p:cNvSpPr txBox="1"/>
                <p:nvPr/>
              </p:nvSpPr>
              <p:spPr>
                <a:xfrm>
                  <a:off x="5667245" y="4551002"/>
                  <a:ext cx="1308544" cy="347869"/>
                </a:xfrm>
                <a:prstGeom prst="rect">
                  <a:avLst/>
                </a:prstGeom>
                <a:noFill/>
              </p:spPr>
              <p:txBody>
                <a:bodyPr wrap="none" rtlCol="0">
                  <a:spAutoFit/>
                </a:bodyPr>
                <a:lstStyle/>
                <a:p>
                  <a:r>
                    <a:rPr lang="da-DK" sz="1400" dirty="0" smtClean="0"/>
                    <a:t>Udfaldsrum U</a:t>
                  </a:r>
                  <a:endParaRPr lang="da-DK" sz="1400" dirty="0"/>
                </a:p>
              </p:txBody>
            </p:sp>
          </p:grpSp>
          <p:grpSp>
            <p:nvGrpSpPr>
              <p:cNvPr id="7" name="Group 6"/>
              <p:cNvGrpSpPr/>
              <p:nvPr/>
            </p:nvGrpSpPr>
            <p:grpSpPr>
              <a:xfrm>
                <a:off x="5724003" y="3722817"/>
                <a:ext cx="3074808" cy="1267690"/>
                <a:chOff x="6055941" y="4614329"/>
                <a:chExt cx="3074808" cy="1267690"/>
              </a:xfrm>
            </p:grpSpPr>
            <p:sp>
              <p:nvSpPr>
                <p:cNvPr id="30" name="Oval 29"/>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1" name="TextBox 30"/>
                <p:cNvSpPr txBox="1"/>
                <p:nvPr/>
              </p:nvSpPr>
              <p:spPr>
                <a:xfrm>
                  <a:off x="7596337" y="4614329"/>
                  <a:ext cx="1534412" cy="426842"/>
                </a:xfrm>
                <a:prstGeom prst="rect">
                  <a:avLst/>
                </a:prstGeom>
                <a:noFill/>
              </p:spPr>
              <p:txBody>
                <a:bodyPr wrap="none" rtlCol="0">
                  <a:spAutoFit/>
                </a:bodyPr>
                <a:lstStyle/>
                <a:p>
                  <a:r>
                    <a:rPr lang="da-DK" sz="1400" dirty="0" smtClean="0"/>
                    <a:t>Hændelse H</a:t>
                  </a:r>
                  <a:endParaRPr lang="da-DK" sz="1400" dirty="0"/>
                </a:p>
              </p:txBody>
            </p:sp>
            <p:cxnSp>
              <p:nvCxnSpPr>
                <p:cNvPr id="32" name="Straight Connector 31"/>
                <p:cNvCxnSpPr>
                  <a:stCxn id="31" idx="1"/>
                  <a:endCxn id="30" idx="6"/>
                </p:cNvCxnSpPr>
                <p:nvPr/>
              </p:nvCxnSpPr>
              <p:spPr>
                <a:xfrm flipH="1">
                  <a:off x="6993379" y="4827751"/>
                  <a:ext cx="602959" cy="6790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Oval 7"/>
              <p:cNvSpPr/>
              <p:nvPr/>
            </p:nvSpPr>
            <p:spPr>
              <a:xfrm>
                <a:off x="5580112" y="4650685"/>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p:cNvSpPr/>
              <p:nvPr/>
            </p:nvSpPr>
            <p:spPr>
              <a:xfrm>
                <a:off x="6295740"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p:cNvSpPr/>
              <p:nvPr/>
            </p:nvSpPr>
            <p:spPr>
              <a:xfrm>
                <a:off x="6818068" y="5589240"/>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p:cNvSpPr/>
              <p:nvPr/>
            </p:nvSpPr>
            <p:spPr>
              <a:xfrm>
                <a:off x="6331345"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p:cNvSpPr/>
              <p:nvPr/>
            </p:nvSpPr>
            <p:spPr>
              <a:xfrm>
                <a:off x="6997194" y="53012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p:cNvSpPr/>
              <p:nvPr/>
            </p:nvSpPr>
            <p:spPr>
              <a:xfrm>
                <a:off x="6626040" y="5058971"/>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p:cNvSpPr/>
              <p:nvPr/>
            </p:nvSpPr>
            <p:spPr>
              <a:xfrm>
                <a:off x="6101122" y="55057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p:cNvSpPr/>
              <p:nvPr/>
            </p:nvSpPr>
            <p:spPr>
              <a:xfrm>
                <a:off x="6896806" y="462901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p:cNvSpPr/>
              <p:nvPr/>
            </p:nvSpPr>
            <p:spPr>
              <a:xfrm>
                <a:off x="6295740" y="51596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p:cNvSpPr/>
              <p:nvPr/>
            </p:nvSpPr>
            <p:spPr>
              <a:xfrm>
                <a:off x="5582403" y="52304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p:cNvSpPr/>
              <p:nvPr/>
            </p:nvSpPr>
            <p:spPr>
              <a:xfrm>
                <a:off x="6121921" y="46152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p:cNvSpPr/>
              <p:nvPr/>
            </p:nvSpPr>
            <p:spPr>
              <a:xfrm>
                <a:off x="6402145" y="4713998"/>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p:cNvSpPr/>
              <p:nvPr/>
            </p:nvSpPr>
            <p:spPr>
              <a:xfrm>
                <a:off x="6101122" y="476312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p:cNvSpPr/>
              <p:nvPr/>
            </p:nvSpPr>
            <p:spPr>
              <a:xfrm>
                <a:off x="6109137" y="44028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p:cNvSpPr/>
              <p:nvPr/>
            </p:nvSpPr>
            <p:spPr>
              <a:xfrm>
                <a:off x="5940152"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p:cNvSpPr/>
              <p:nvPr/>
            </p:nvSpPr>
            <p:spPr>
              <a:xfrm>
                <a:off x="5940152" y="4700092"/>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p:cNvSpPr/>
              <p:nvPr/>
            </p:nvSpPr>
            <p:spPr>
              <a:xfrm>
                <a:off x="6555240" y="54349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p:cNvSpPr/>
              <p:nvPr/>
            </p:nvSpPr>
            <p:spPr>
              <a:xfrm>
                <a:off x="5724003" y="49551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p:cNvSpPr/>
              <p:nvPr/>
            </p:nvSpPr>
            <p:spPr>
              <a:xfrm>
                <a:off x="5869352"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p:cNvSpPr/>
              <p:nvPr/>
            </p:nvSpPr>
            <p:spPr>
              <a:xfrm>
                <a:off x="6999252" y="49905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Oval 27"/>
              <p:cNvSpPr/>
              <p:nvPr/>
            </p:nvSpPr>
            <p:spPr>
              <a:xfrm>
                <a:off x="5897845" y="527656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p:cNvSpPr/>
              <p:nvPr/>
            </p:nvSpPr>
            <p:spPr>
              <a:xfrm>
                <a:off x="6642004" y="587727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mc:AlternateContent xmlns:mc="http://schemas.openxmlformats.org/markup-compatibility/2006" xmlns:a14="http://schemas.microsoft.com/office/drawing/2010/main">
          <mc:Choice Requires="a14">
            <p:sp>
              <p:nvSpPr>
                <p:cNvPr id="35" name="TextBox 34"/>
                <p:cNvSpPr txBox="1"/>
                <p:nvPr/>
              </p:nvSpPr>
              <p:spPr>
                <a:xfrm>
                  <a:off x="6848871" y="2858445"/>
                  <a:ext cx="1279838" cy="540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𝐻</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𝑁</m:t>
                            </m:r>
                            <m:r>
                              <a:rPr lang="en-US" sz="1400" b="0" i="1" smtClean="0">
                                <a:latin typeface="Cambria Math" panose="02040503050406030204" pitchFamily="18" charset="0"/>
                              </a:rPr>
                              <m:t>(</m:t>
                            </m:r>
                            <m:r>
                              <a:rPr lang="en-US" sz="1400" b="0" i="1" smtClean="0">
                                <a:latin typeface="Cambria Math" panose="02040503050406030204" pitchFamily="18" charset="0"/>
                              </a:rPr>
                              <m:t>𝐻</m:t>
                            </m:r>
                            <m:r>
                              <a:rPr lang="en-US" sz="1400" b="0" i="1" smtClean="0">
                                <a:latin typeface="Cambria Math" panose="02040503050406030204" pitchFamily="18" charset="0"/>
                              </a:rPr>
                              <m:t>)</m:t>
                            </m:r>
                          </m:num>
                          <m:den>
                            <m:r>
                              <a:rPr lang="en-US" sz="1400" b="0" i="1" smtClean="0">
                                <a:latin typeface="Cambria Math" panose="02040503050406030204" pitchFamily="18" charset="0"/>
                              </a:rPr>
                              <m:t>𝑁</m:t>
                            </m:r>
                            <m:r>
                              <a:rPr lang="en-US" sz="1400" b="0" i="1" smtClean="0">
                                <a:latin typeface="Cambria Math" panose="02040503050406030204" pitchFamily="18" charset="0"/>
                              </a:rPr>
                              <m:t>(</m:t>
                            </m:r>
                            <m:r>
                              <a:rPr lang="en-US" sz="1400" b="0" i="1" smtClean="0">
                                <a:latin typeface="Cambria Math" panose="02040503050406030204" pitchFamily="18" charset="0"/>
                              </a:rPr>
                              <m:t>𝑈</m:t>
                            </m:r>
                            <m:r>
                              <a:rPr lang="en-US" sz="1400" b="0" i="1" smtClean="0">
                                <a:latin typeface="Cambria Math" panose="02040503050406030204" pitchFamily="18" charset="0"/>
                              </a:rPr>
                              <m:t>)</m:t>
                            </m:r>
                          </m:den>
                        </m:f>
                      </m:oMath>
                    </m:oMathPara>
                  </a14:m>
                  <a:endParaRPr lang="en-GB"/>
                </a:p>
              </p:txBody>
            </p:sp>
          </mc:Choice>
          <mc:Fallback xmlns="">
            <p:sp>
              <p:nvSpPr>
                <p:cNvPr id="35" name="TextBox 34"/>
                <p:cNvSpPr txBox="1">
                  <a:spLocks noRot="1" noChangeAspect="1" noMove="1" noResize="1" noEditPoints="1" noAdjustHandles="1" noChangeArrowheads="1" noChangeShapeType="1" noTextEdit="1"/>
                </p:cNvSpPr>
                <p:nvPr/>
              </p:nvSpPr>
              <p:spPr>
                <a:xfrm>
                  <a:off x="6848871" y="2858445"/>
                  <a:ext cx="1279838" cy="540917"/>
                </a:xfrm>
                <a:prstGeom prst="rect">
                  <a:avLst/>
                </a:prstGeom>
                <a:blipFill>
                  <a:blip r:embed="rId3"/>
                  <a:stretch>
                    <a:fillRect b="-4494"/>
                  </a:stretch>
                </a:blipFill>
              </p:spPr>
              <p:txBody>
                <a:bodyPr/>
                <a:lstStyle/>
                <a:p>
                  <a:r>
                    <a:rPr lang="en-GB">
                      <a:noFill/>
                    </a:rPr>
                    <a:t> </a:t>
                  </a:r>
                </a:p>
              </p:txBody>
            </p:sp>
          </mc:Fallback>
        </mc:AlternateContent>
      </p:grpSp>
      <p:pic>
        <p:nvPicPr>
          <p:cNvPr id="38" name="Picture 37"/>
          <p:cNvPicPr>
            <a:picLocks noChangeAspect="1"/>
          </p:cNvPicPr>
          <p:nvPr/>
        </p:nvPicPr>
        <p:blipFill rotWithShape="1">
          <a:blip r:embed="rId2"/>
          <a:srcRect l="50710"/>
          <a:stretch/>
        </p:blipFill>
        <p:spPr>
          <a:xfrm>
            <a:off x="6935890" y="4576974"/>
            <a:ext cx="1956590" cy="1804354"/>
          </a:xfrm>
          <a:prstGeom prst="rect">
            <a:avLst/>
          </a:prstGeom>
        </p:spPr>
      </p:pic>
    </p:spTree>
    <p:extLst>
      <p:ext uri="{BB962C8B-B14F-4D97-AF65-F5344CB8AC3E}">
        <p14:creationId xmlns:p14="http://schemas.microsoft.com/office/powerpoint/2010/main" val="26379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Tælleteknikker</a:t>
            </a:r>
            <a:endParaRPr lang="en-GB"/>
          </a:p>
        </p:txBody>
      </p:sp>
      <p:sp>
        <p:nvSpPr>
          <p:cNvPr id="3" name="Content Placeholder 2"/>
          <p:cNvSpPr>
            <a:spLocks noGrp="1"/>
          </p:cNvSpPr>
          <p:nvPr>
            <p:ph idx="1"/>
          </p:nvPr>
        </p:nvSpPr>
        <p:spPr/>
        <p:txBody>
          <a:bodyPr/>
          <a:lstStyle/>
          <a:p>
            <a:r>
              <a:rPr lang="en-US" sz="2200" smtClean="0"/>
              <a:t>Som følge af definitionen af </a:t>
            </a:r>
            <a:br>
              <a:rPr lang="en-US" sz="2200" smtClean="0"/>
            </a:br>
            <a:r>
              <a:rPr lang="en-US" sz="2200" smtClean="0"/>
              <a:t>sandsynlighed skal vi ofte tælle</a:t>
            </a:r>
            <a:br>
              <a:rPr lang="en-US" sz="2200" smtClean="0"/>
            </a:br>
            <a:r>
              <a:rPr lang="en-US" sz="2200" smtClean="0"/>
              <a:t>antal udfald i H og i U</a:t>
            </a:r>
            <a:br>
              <a:rPr lang="en-US" sz="2200" smtClean="0"/>
            </a:br>
            <a:endParaRPr lang="en-US" sz="2200" smtClean="0"/>
          </a:p>
          <a:p>
            <a:r>
              <a:rPr lang="en-US" sz="2200" smtClean="0"/>
              <a:t>Der findes forskellige tælle-</a:t>
            </a:r>
            <a:br>
              <a:rPr lang="en-US" sz="2200" smtClean="0"/>
            </a:br>
            <a:r>
              <a:rPr lang="en-US" sz="2200" smtClean="0"/>
              <a:t>teknikker fra kombinatorik og mængdelære:</a:t>
            </a:r>
          </a:p>
          <a:p>
            <a:pPr lvl="1"/>
            <a:r>
              <a:rPr lang="en-US" sz="1800" smtClean="0"/>
              <a:t>Trædiagram</a:t>
            </a:r>
          </a:p>
          <a:p>
            <a:pPr lvl="1"/>
            <a:r>
              <a:rPr lang="en-US" sz="1800" smtClean="0"/>
              <a:t>Permutationer og kombinationer</a:t>
            </a:r>
          </a:p>
          <a:p>
            <a:pPr lvl="1"/>
            <a:r>
              <a:rPr lang="en-US" sz="1800" smtClean="0"/>
              <a:t>Venn diagrammer.</a:t>
            </a:r>
            <a:endParaRPr lang="en-GB" sz="1800"/>
          </a:p>
        </p:txBody>
      </p:sp>
      <p:sp>
        <p:nvSpPr>
          <p:cNvPr id="4" name="Slide Number Placeholder 3"/>
          <p:cNvSpPr>
            <a:spLocks noGrp="1"/>
          </p:cNvSpPr>
          <p:nvPr>
            <p:ph type="sldNum" sz="quarter" idx="12"/>
          </p:nvPr>
        </p:nvSpPr>
        <p:spPr/>
        <p:txBody>
          <a:bodyPr/>
          <a:lstStyle/>
          <a:p>
            <a:fld id="{2CD97C06-EC96-4259-9516-82894ECCBF7D}" type="slidenum">
              <a:rPr lang="da-DK" smtClean="0"/>
              <a:t>14</a:t>
            </a:fld>
            <a:endParaRPr lang="da-DK" dirty="0"/>
          </a:p>
        </p:txBody>
      </p:sp>
      <p:pic>
        <p:nvPicPr>
          <p:cNvPr id="5" name="Picture 4"/>
          <p:cNvPicPr>
            <a:picLocks noChangeAspect="1"/>
          </p:cNvPicPr>
          <p:nvPr/>
        </p:nvPicPr>
        <p:blipFill>
          <a:blip r:embed="rId2"/>
          <a:stretch>
            <a:fillRect/>
          </a:stretch>
        </p:blipFill>
        <p:spPr>
          <a:xfrm>
            <a:off x="4494662" y="1340768"/>
            <a:ext cx="4463158" cy="1440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389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516216" y="2348880"/>
            <a:ext cx="2001682" cy="2793904"/>
          </a:xfrm>
          <a:prstGeom prst="rect">
            <a:avLst/>
          </a:prstGeom>
        </p:spPr>
      </p:pic>
      <p:sp>
        <p:nvSpPr>
          <p:cNvPr id="2" name="Title 1"/>
          <p:cNvSpPr>
            <a:spLocks noGrp="1"/>
          </p:cNvSpPr>
          <p:nvPr>
            <p:ph type="title"/>
          </p:nvPr>
        </p:nvSpPr>
        <p:spPr/>
        <p:txBody>
          <a:bodyPr/>
          <a:lstStyle/>
          <a:p>
            <a:r>
              <a:rPr lang="en-US" smtClean="0"/>
              <a:t>Kombinatorik</a:t>
            </a:r>
            <a:endParaRPr lang="en-GB"/>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67544" y="1052736"/>
                <a:ext cx="8424936" cy="5688632"/>
              </a:xfrm>
            </p:spPr>
            <p:txBody>
              <a:bodyPr/>
              <a:lstStyle/>
              <a:p>
                <a:r>
                  <a:rPr lang="en-US" sz="2000" b="1" smtClean="0">
                    <a:solidFill>
                      <a:schemeClr val="accent1">
                        <a:lumMod val="75000"/>
                      </a:schemeClr>
                    </a:solidFill>
                  </a:rPr>
                  <a:t>Sætning 3.1</a:t>
                </a:r>
                <a:r>
                  <a:rPr lang="en-US" sz="2000" smtClean="0">
                    <a:solidFill>
                      <a:schemeClr val="accent1">
                        <a:lumMod val="75000"/>
                      </a:schemeClr>
                    </a:solidFill>
                  </a:rPr>
                  <a:t> (</a:t>
                </a:r>
                <a:r>
                  <a:rPr lang="en-US" sz="2000" i="1" smtClean="0">
                    <a:solidFill>
                      <a:schemeClr val="accent1">
                        <a:lumMod val="75000"/>
                      </a:schemeClr>
                    </a:solidFill>
                  </a:rPr>
                  <a:t>Fundamental theorem of counting</a:t>
                </a:r>
                <a:r>
                  <a:rPr lang="en-US" sz="2000" smtClean="0">
                    <a:solidFill>
                      <a:schemeClr val="accent1">
                        <a:lumMod val="75000"/>
                      </a:schemeClr>
                    </a:solidFill>
                  </a:rPr>
                  <a:t>)</a:t>
                </a:r>
                <a:r>
                  <a:rPr lang="en-US" sz="2000" smtClean="0"/>
                  <a:t>: </a:t>
                </a:r>
                <a:br>
                  <a:rPr lang="en-US" sz="2000" smtClean="0"/>
                </a:br>
                <a:r>
                  <a:rPr lang="en-US" sz="2000" smtClean="0"/>
                  <a:t>Hvis mængderne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b="0" i="1" smtClean="0">
                            <a:latin typeface="Cambria Math" panose="02040503050406030204" pitchFamily="18" charset="0"/>
                          </a:rPr>
                          <m:t>2</m:t>
                        </m:r>
                      </m:sub>
                    </m:sSub>
                    <m:r>
                      <a:rPr lang="en-US" sz="2000" i="1">
                        <a:latin typeface="Cambria Math" panose="02040503050406030204" pitchFamily="18" charset="0"/>
                      </a:rPr>
                      <m:t>, </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b="0" i="1" smtClean="0">
                            <a:latin typeface="Cambria Math" panose="02040503050406030204" pitchFamily="18" charset="0"/>
                          </a:rPr>
                          <m:t>𝑘</m:t>
                        </m:r>
                      </m:sub>
                    </m:sSub>
                  </m:oMath>
                </a14:m>
                <a:r>
                  <a:rPr lang="en-GB" sz="2000" smtClean="0"/>
                  <a:t> indeholder hhv.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i="1">
                            <a:latin typeface="Cambria Math" panose="02040503050406030204" pitchFamily="18" charset="0"/>
                          </a:rPr>
                          <m:t>𝑘</m:t>
                        </m:r>
                      </m:sub>
                    </m:sSub>
                    <m:r>
                      <a:rPr lang="en-US" sz="2000" i="1">
                        <a:latin typeface="Cambria Math" panose="02040503050406030204" pitchFamily="18" charset="0"/>
                      </a:rPr>
                      <m:t> </m:t>
                    </m:r>
                  </m:oMath>
                </a14:m>
                <a:r>
                  <a:rPr lang="en-GB" sz="2000" smtClean="0"/>
                  <a:t>elementer, så er der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𝑘</m:t>
                        </m:r>
                      </m:sub>
                    </m:sSub>
                  </m:oMath>
                </a14:m>
                <a:r>
                  <a:rPr lang="en-GB" sz="2000" smtClean="0"/>
                  <a:t> måder at vælge først et element fra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1</m:t>
                        </m:r>
                      </m:sub>
                    </m:sSub>
                  </m:oMath>
                </a14:m>
                <a:r>
                  <a:rPr lang="en-GB" sz="2000" smtClean="0"/>
                  <a:t>, så et element fra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2</m:t>
                        </m:r>
                      </m:sub>
                    </m:sSub>
                  </m:oMath>
                </a14:m>
                <a:r>
                  <a:rPr lang="en-GB" sz="2000" smtClean="0"/>
                  <a:t>, ..., og sidst et element fra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𝑘</m:t>
                        </m:r>
                      </m:sub>
                    </m:sSub>
                  </m:oMath>
                </a14:m>
                <a:endParaRPr lang="en-GB" sz="2000" smtClean="0"/>
              </a:p>
              <a:p>
                <a:r>
                  <a:rPr lang="en-US" sz="2000" b="1" smtClean="0"/>
                  <a:t>Eksempel</a:t>
                </a:r>
                <a:r>
                  <a:rPr lang="en-US" sz="2000" smtClean="0"/>
                  <a:t>: Klassificering af brugte biler efter 3 kriterier</a:t>
                </a:r>
              </a:p>
              <a:p>
                <a:pPr lvl="1"/>
                <a:r>
                  <a:rPr lang="en-US" sz="1600" smtClean="0"/>
                  <a:t>Kilometertal (Mileage):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1</m:t>
                        </m:r>
                      </m:sub>
                    </m:sSub>
                  </m:oMath>
                </a14:m>
                <a:r>
                  <a:rPr lang="en-GB" sz="1600"/>
                  <a:t>: Lav,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oMath>
                </a14:m>
                <a:r>
                  <a:rPr lang="en-GB" sz="1600"/>
                  <a:t>: </a:t>
                </a:r>
                <a:r>
                  <a:rPr lang="en-GB" sz="1600" smtClean="0"/>
                  <a:t>Medium,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3</m:t>
                        </m:r>
                      </m:sub>
                    </m:sSub>
                  </m:oMath>
                </a14:m>
                <a:r>
                  <a:rPr lang="en-GB" sz="1600"/>
                  <a:t>: </a:t>
                </a:r>
                <a:r>
                  <a:rPr lang="en-GB" sz="1600" smtClean="0"/>
                  <a:t>Høj</a:t>
                </a:r>
              </a:p>
              <a:p>
                <a:pPr lvl="1"/>
                <a:r>
                  <a:rPr lang="en-GB" sz="1600" smtClean="0"/>
                  <a:t>Pris (Price):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1</m:t>
                        </m:r>
                      </m:sub>
                    </m:sSub>
                  </m:oMath>
                </a14:m>
                <a:r>
                  <a:rPr lang="en-GB" sz="1600"/>
                  <a:t>: </a:t>
                </a:r>
                <a:r>
                  <a:rPr lang="en-GB" sz="1600" smtClean="0"/>
                  <a:t>Moderat,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2</m:t>
                        </m:r>
                      </m:sub>
                    </m:sSub>
                  </m:oMath>
                </a14:m>
                <a:r>
                  <a:rPr lang="en-GB" sz="1600"/>
                  <a:t>: </a:t>
                </a:r>
                <a:r>
                  <a:rPr lang="en-GB" sz="1600" smtClean="0"/>
                  <a:t>Høj</a:t>
                </a:r>
              </a:p>
              <a:p>
                <a:pPr lvl="1"/>
                <a:r>
                  <a:rPr lang="en-US" sz="1600" smtClean="0"/>
                  <a:t>Driftsomkostn. (Cost):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𝐶</m:t>
                        </m:r>
                      </m:e>
                      <m:sub>
                        <m:r>
                          <a:rPr lang="en-US" sz="1600" i="1">
                            <a:latin typeface="Cambria Math" panose="02040503050406030204" pitchFamily="18" charset="0"/>
                          </a:rPr>
                          <m:t>1</m:t>
                        </m:r>
                      </m:sub>
                    </m:sSub>
                  </m:oMath>
                </a14:m>
                <a:r>
                  <a:rPr lang="en-GB" sz="1600"/>
                  <a:t>: </a:t>
                </a:r>
                <a:r>
                  <a:rPr lang="en-GB" sz="1600" smtClean="0"/>
                  <a:t>Billig,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𝐶</m:t>
                        </m:r>
                      </m:e>
                      <m:sub>
                        <m:r>
                          <a:rPr lang="en-US" sz="1600" i="1">
                            <a:latin typeface="Cambria Math" panose="02040503050406030204" pitchFamily="18" charset="0"/>
                          </a:rPr>
                          <m:t>2</m:t>
                        </m:r>
                      </m:sub>
                    </m:sSub>
                  </m:oMath>
                </a14:m>
                <a:r>
                  <a:rPr lang="en-GB" sz="1600"/>
                  <a:t>: Medium,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𝐶</m:t>
                        </m:r>
                      </m:e>
                      <m:sub>
                        <m:r>
                          <a:rPr lang="en-US" sz="1600" i="1">
                            <a:latin typeface="Cambria Math" panose="02040503050406030204" pitchFamily="18" charset="0"/>
                          </a:rPr>
                          <m:t>3</m:t>
                        </m:r>
                      </m:sub>
                    </m:sSub>
                  </m:oMath>
                </a14:m>
                <a:r>
                  <a:rPr lang="en-GB" sz="1600"/>
                  <a:t>: </a:t>
                </a:r>
                <a:r>
                  <a:rPr lang="en-GB" sz="1600" smtClean="0"/>
                  <a:t>Dyr </a:t>
                </a:r>
              </a:p>
              <a:p>
                <a:r>
                  <a:rPr lang="en-US" sz="2000" smtClean="0"/>
                  <a:t>Her 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r>
                      <a:rPr lang="en-US" sz="2000" b="0" i="1" smtClean="0">
                        <a:latin typeface="Cambria Math" panose="02040503050406030204" pitchFamily="18" charset="0"/>
                      </a:rPr>
                      <m:t>=3</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r>
                      <a:rPr lang="en-US" sz="2000" b="0" i="1" smtClean="0">
                        <a:latin typeface="Cambria Math" panose="02040503050406030204" pitchFamily="18" charset="0"/>
                      </a:rPr>
                      <m:t>=2</m:t>
                    </m:r>
                  </m:oMath>
                </a14:m>
                <a:r>
                  <a:rPr lang="en-GB" sz="2000" smtClean="0"/>
                  <a:t> og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=3</m:t>
                    </m:r>
                  </m:oMath>
                </a14:m>
                <a:r>
                  <a:rPr lang="en-GB" sz="2000" smtClean="0"/>
                  <a:t>, så antal klasser </a:t>
                </a:r>
                <a:br>
                  <a:rPr lang="en-GB" sz="2000" smtClean="0"/>
                </a:br>
                <a:r>
                  <a:rPr lang="en-GB" sz="2000" smtClean="0"/>
                  <a:t>af brugte biler 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3=18</m:t>
                    </m:r>
                  </m:oMath>
                </a14:m>
                <a:r>
                  <a:rPr lang="en-GB" sz="2000" smtClean="0"/>
                  <a:t> </a:t>
                </a:r>
              </a:p>
              <a:p>
                <a:r>
                  <a:rPr lang="en-US" sz="2000" b="1" smtClean="0"/>
                  <a:t>Eksempel</a:t>
                </a:r>
                <a:r>
                  <a:rPr lang="en-US" sz="2000" smtClean="0"/>
                  <a:t>: På hvor mange måder kan man blande et </a:t>
                </a:r>
                <a:br>
                  <a:rPr lang="en-US" sz="2000" smtClean="0"/>
                </a:br>
                <a:r>
                  <a:rPr lang="en-US" sz="2000" smtClean="0"/>
                  <a:t>spil kort med 52 kort?</a:t>
                </a:r>
              </a:p>
              <a:p>
                <a:r>
                  <a:rPr lang="en-US" sz="2000" smtClean="0"/>
                  <a:t>Svar: Vi bruger den fundamentale tællesætning med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=52</m:t>
                    </m:r>
                  </m:oMath>
                </a14:m>
                <a:r>
                  <a:rPr lang="en-US" sz="2000" smtClean="0"/>
                  <a:t>. </a:t>
                </a:r>
              </a:p>
              <a:p>
                <a:pPr lvl="1"/>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1</m:t>
                        </m:r>
                      </m:sub>
                    </m:sSub>
                  </m:oMath>
                </a14:m>
                <a:r>
                  <a:rPr lang="en-US" sz="1600" smtClean="0"/>
                  <a:t> er hele kortspillet med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r>
                      <a:rPr lang="en-US" sz="1600" b="0" i="1" smtClean="0">
                        <a:latin typeface="Cambria Math" panose="02040503050406030204" pitchFamily="18" charset="0"/>
                      </a:rPr>
                      <m:t>52</m:t>
                    </m:r>
                  </m:oMath>
                </a14:m>
                <a:endParaRPr lang="en-GB" sz="1600" smtClean="0"/>
              </a:p>
              <a:p>
                <a:pPr lvl="1"/>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b="0" i="1" smtClean="0">
                            <a:latin typeface="Cambria Math" panose="02040503050406030204" pitchFamily="18" charset="0"/>
                          </a:rPr>
                          <m:t>2</m:t>
                        </m:r>
                      </m:sub>
                    </m:sSub>
                  </m:oMath>
                </a14:m>
                <a:r>
                  <a:rPr lang="en-US" sz="1600" smtClean="0"/>
                  <a:t> er kortspillet, når første kort er trukket, så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2</m:t>
                        </m:r>
                      </m:sub>
                    </m:sSub>
                    <m:r>
                      <a:rPr lang="en-US" sz="1600" i="1">
                        <a:latin typeface="Cambria Math" panose="02040503050406030204" pitchFamily="18" charset="0"/>
                      </a:rPr>
                      <m:t>=5</m:t>
                    </m:r>
                  </m:oMath>
                </a14:m>
                <a:r>
                  <a:rPr lang="en-GB" sz="1600" smtClean="0"/>
                  <a:t>1, o.s.v.</a:t>
                </a:r>
              </a:p>
              <a:p>
                <a:pPr lvl="1"/>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b="0" i="1" smtClean="0">
                            <a:latin typeface="Cambria Math" panose="02040503050406030204" pitchFamily="18" charset="0"/>
                          </a:rPr>
                          <m:t>5</m:t>
                        </m:r>
                        <m:r>
                          <a:rPr lang="en-US" sz="1600" i="1">
                            <a:latin typeface="Cambria Math" panose="02040503050406030204" pitchFamily="18" charset="0"/>
                          </a:rPr>
                          <m:t>2</m:t>
                        </m:r>
                      </m:sub>
                    </m:sSub>
                  </m:oMath>
                </a14:m>
                <a:r>
                  <a:rPr lang="en-US" sz="1600" smtClean="0"/>
                  <a:t> er </a:t>
                </a:r>
                <a:r>
                  <a:rPr lang="en-US" sz="1600"/>
                  <a:t>kortspillet, når </a:t>
                </a:r>
                <a:r>
                  <a:rPr lang="en-US" sz="1600" smtClean="0"/>
                  <a:t>der kun er et </a:t>
                </a:r>
                <a:r>
                  <a:rPr lang="en-US" sz="1600"/>
                  <a:t>kort </a:t>
                </a:r>
                <a:r>
                  <a:rPr lang="en-US" sz="1600" smtClean="0"/>
                  <a:t>tilbage, </a:t>
                </a:r>
                <a:r>
                  <a:rPr lang="en-US" sz="1600"/>
                  <a:t>så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5</m:t>
                        </m:r>
                        <m:r>
                          <a:rPr lang="en-US" sz="1600" i="1">
                            <a:latin typeface="Cambria Math" panose="02040503050406030204" pitchFamily="18" charset="0"/>
                          </a:rPr>
                          <m:t>2</m:t>
                        </m:r>
                      </m:sub>
                    </m:sSub>
                    <m:r>
                      <a:rPr lang="en-US" sz="1600" i="1">
                        <a:latin typeface="Cambria Math" panose="02040503050406030204" pitchFamily="18" charset="0"/>
                      </a:rPr>
                      <m:t>=</m:t>
                    </m:r>
                    <m:r>
                      <a:rPr lang="en-US" sz="1600" b="0" i="1" smtClean="0">
                        <a:latin typeface="Cambria Math" panose="02040503050406030204" pitchFamily="18" charset="0"/>
                      </a:rPr>
                      <m:t>1</m:t>
                    </m:r>
                  </m:oMath>
                </a14:m>
                <a:endParaRPr lang="en-GB" sz="1600" smtClean="0"/>
              </a:p>
              <a:p>
                <a:pPr lvl="1"/>
                <a:r>
                  <a:rPr lang="en-GB" sz="1600" smtClean="0"/>
                  <a:t>Dermed er antallet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𝑘</m:t>
                        </m:r>
                      </m:sub>
                    </m:sSub>
                    <m:r>
                      <a:rPr lang="en-US" sz="1600" b="0" i="1" smtClean="0">
                        <a:latin typeface="Cambria Math" panose="02040503050406030204" pitchFamily="18" charset="0"/>
                      </a:rPr>
                      <m:t>=52</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51</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1=52!=8.1</m:t>
                    </m:r>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67</m:t>
                        </m:r>
                      </m:sup>
                    </m:sSup>
                  </m:oMath>
                </a14:m>
                <a:endParaRPr lang="en-US" sz="1600" smtClean="0"/>
              </a:p>
              <a:p>
                <a:pPr lvl="1"/>
                <a:r>
                  <a:rPr lang="en-GB" sz="1600" smtClean="0"/>
                  <a:t>Det er </a:t>
                </a:r>
                <a:r>
                  <a:rPr lang="en-GB" sz="1600" u="sng" smtClean="0"/>
                  <a:t>mange</a:t>
                </a:r>
                <a:r>
                  <a:rPr lang="en-GB" sz="1600" smtClean="0"/>
                  <a:t> – som antal atomer i solen, gange 80 milliarder!! .</a:t>
                </a:r>
              </a:p>
              <a:p>
                <a:pPr marL="0" indent="0">
                  <a:buNone/>
                </a:pP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3"/>
                <a:stretch>
                  <a:fillRect l="-651" t="-643" b="-203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a:t>
            </a:fld>
            <a:endParaRPr lang="da-DK" dirty="0"/>
          </a:p>
        </p:txBody>
      </p:sp>
    </p:spTree>
    <p:extLst>
      <p:ext uri="{BB962C8B-B14F-4D97-AF65-F5344CB8AC3E}">
        <p14:creationId xmlns:p14="http://schemas.microsoft.com/office/powerpoint/2010/main" val="99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Permutationer og kombinationer</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196752"/>
                <a:ext cx="8424936" cy="5472608"/>
              </a:xfrm>
            </p:spPr>
            <p:txBody>
              <a:bodyPr/>
              <a:lstStyle/>
              <a:p>
                <a:r>
                  <a:rPr lang="en-US" sz="2000" smtClean="0"/>
                  <a:t>På hvor mange måder kan man trække 7 kort fra </a:t>
                </a:r>
                <a:r>
                  <a:rPr lang="en-US" sz="2000"/>
                  <a:t>et </a:t>
                </a:r>
                <a:r>
                  <a:rPr lang="en-US" sz="2000" smtClean="0"/>
                  <a:t>normalt </a:t>
                </a:r>
                <a:r>
                  <a:rPr lang="en-US" sz="2000"/>
                  <a:t>spil kort med </a:t>
                </a:r>
                <a:r>
                  <a:rPr lang="en-US" sz="2000" smtClean="0"/>
                  <a:t/>
                </a:r>
                <a:br>
                  <a:rPr lang="en-US" sz="2000" smtClean="0"/>
                </a:br>
                <a:r>
                  <a:rPr lang="en-US" sz="2000" smtClean="0"/>
                  <a:t>52 </a:t>
                </a:r>
                <a:r>
                  <a:rPr lang="en-US" sz="2000"/>
                  <a:t>kort (</a:t>
                </a:r>
                <a:r>
                  <a:rPr lang="en-US" sz="2000" smtClean="0"/>
                  <a:t>rækkefølgen af de 7 kort </a:t>
                </a:r>
                <a:r>
                  <a:rPr lang="en-US" sz="2000"/>
                  <a:t>tæller)?</a:t>
                </a:r>
              </a:p>
              <a:p>
                <a:r>
                  <a:rPr lang="en-US" sz="2000"/>
                  <a:t>Svar: Første kort vælges tilfældigt blandt 52 kort, næste blandt 51 kort, osv.</a:t>
                </a:r>
                <a:br>
                  <a:rPr lang="en-US" sz="2000"/>
                </a:br>
                <a:r>
                  <a:rPr lang="en-US" sz="2000"/>
                  <a:t> 	</a:t>
                </a:r>
                <a14:m>
                  <m:oMath xmlns:m="http://schemas.openxmlformats.org/officeDocument/2006/math">
                    <m:sPre>
                      <m:sPrePr>
                        <m:ctrlPr>
                          <a:rPr lang="en-US" sz="1800" i="1">
                            <a:latin typeface="Cambria Math" panose="02040503050406030204" pitchFamily="18" charset="0"/>
                          </a:rPr>
                        </m:ctrlPr>
                      </m:sPrePr>
                      <m:sub>
                        <m:r>
                          <a:rPr lang="en-US" sz="1800" i="1">
                            <a:latin typeface="Cambria Math" panose="02040503050406030204" pitchFamily="18" charset="0"/>
                          </a:rPr>
                          <m:t>52</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7</m:t>
                            </m:r>
                          </m:sub>
                        </m:sSub>
                        <m:r>
                          <a:rPr lang="en-US" sz="2000" i="1">
                            <a:latin typeface="Cambria Math" panose="02040503050406030204" pitchFamily="18" charset="0"/>
                          </a:rPr>
                          <m:t>=52</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51</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50</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49</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48</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47</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46=</m:t>
                        </m:r>
                        <m:r>
                          <a:rPr lang="en-US" sz="2000" b="0" i="1" smtClean="0">
                            <a:latin typeface="Cambria Math" panose="02040503050406030204" pitchFamily="18" charset="0"/>
                          </a:rPr>
                          <m:t>6.74</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11</m:t>
                            </m:r>
                          </m:sup>
                        </m:sSup>
                      </m:e>
                    </m:sPre>
                  </m:oMath>
                </a14:m>
                <a:endParaRPr lang="en-US" sz="2000"/>
              </a:p>
              <a:p>
                <a:r>
                  <a:rPr lang="en-US" sz="2000"/>
                  <a:t>Generelt </a:t>
                </a:r>
                <a:r>
                  <a:rPr lang="en-US" sz="2000" smtClean="0"/>
                  <a:t>er </a:t>
                </a:r>
                <a:r>
                  <a:rPr lang="en-US" sz="2000"/>
                  <a:t>antal </a:t>
                </a:r>
                <a:r>
                  <a:rPr lang="en-US" sz="2000">
                    <a:solidFill>
                      <a:schemeClr val="accent1">
                        <a:lumMod val="75000"/>
                      </a:schemeClr>
                    </a:solidFill>
                  </a:rPr>
                  <a:t>permutationer</a:t>
                </a:r>
                <a:r>
                  <a:rPr lang="en-US" sz="2000"/>
                  <a:t> af </a:t>
                </a:r>
                <a14:m>
                  <m:oMath xmlns:m="http://schemas.openxmlformats.org/officeDocument/2006/math">
                    <m:r>
                      <a:rPr lang="en-US" sz="2000" i="1">
                        <a:latin typeface="Cambria Math" panose="02040503050406030204" pitchFamily="18" charset="0"/>
                      </a:rPr>
                      <m:t>𝑟</m:t>
                    </m:r>
                  </m:oMath>
                </a14:m>
                <a:r>
                  <a:rPr lang="en-US" sz="2000"/>
                  <a:t> elementer ud af </a:t>
                </a:r>
                <a14:m>
                  <m:oMath xmlns:m="http://schemas.openxmlformats.org/officeDocument/2006/math">
                    <m:r>
                      <a:rPr lang="en-US" sz="2000" i="1">
                        <a:latin typeface="Cambria Math" panose="02040503050406030204" pitchFamily="18" charset="0"/>
                      </a:rPr>
                      <m:t>𝑛</m:t>
                    </m:r>
                  </m:oMath>
                </a14:m>
                <a:r>
                  <a:rPr lang="en-US" sz="2000"/>
                  <a:t>: </a:t>
                </a:r>
                <a:br>
                  <a:rPr lang="en-US" sz="2000"/>
                </a:br>
                <a:r>
                  <a:rPr lang="en-US" sz="2000"/>
                  <a:t> 	</a:t>
                </a:r>
                <a14:m>
                  <m:oMath xmlns:m="http://schemas.openxmlformats.org/officeDocument/2006/math">
                    <m:sPre>
                      <m:sPrePr>
                        <m:ctrlPr>
                          <a:rPr lang="en-US" sz="1800" i="1">
                            <a:latin typeface="Cambria Math" panose="02040503050406030204" pitchFamily="18" charset="0"/>
                          </a:rPr>
                        </m:ctrlPr>
                      </m:sPrePr>
                      <m:sub>
                        <m:r>
                          <a:rPr lang="en-US" sz="1800" i="1">
                            <a:latin typeface="Cambria Math" panose="02040503050406030204" pitchFamily="18" charset="0"/>
                          </a:rPr>
                          <m:t>𝑛</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−1)(</m:t>
                        </m:r>
                        <m:r>
                          <a:rPr lang="en-US" sz="2000" i="1">
                            <a:latin typeface="Cambria Math" panose="02040503050406030204" pitchFamily="18" charset="0"/>
                          </a:rPr>
                          <m:t>𝑛</m:t>
                        </m:r>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r>
                          <a:rPr lang="en-US" sz="2000" i="1">
                            <a:latin typeface="Cambria Math" panose="02040503050406030204" pitchFamily="18" charset="0"/>
                            <a:ea typeface="Cambria Math" panose="02040503050406030204" pitchFamily="18" charset="0"/>
                          </a:rPr>
                          <m:t>+1)</m:t>
                        </m:r>
                      </m:e>
                    </m:sPr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𝑛</m:t>
                        </m:r>
                        <m:r>
                          <a:rPr lang="en-US" sz="2000" i="1">
                            <a:latin typeface="Cambria Math" panose="02040503050406030204" pitchFamily="18" charset="0"/>
                          </a:rPr>
                          <m:t>!</m:t>
                        </m:r>
                      </m:num>
                      <m:den>
                        <m:d>
                          <m:dPr>
                            <m:ctrlPr>
                              <a:rPr lang="en-US" sz="2000" i="1">
                                <a:latin typeface="Cambria Math" panose="02040503050406030204" pitchFamily="18" charset="0"/>
                              </a:rPr>
                            </m:ctrlPr>
                          </m:dPr>
                          <m:e>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𝑟</m:t>
                            </m:r>
                          </m:e>
                        </m:d>
                        <m:r>
                          <a:rPr lang="en-US" sz="2000" i="1">
                            <a:latin typeface="Cambria Math" panose="02040503050406030204" pitchFamily="18" charset="0"/>
                          </a:rPr>
                          <m:t>!</m:t>
                        </m:r>
                      </m:den>
                    </m:f>
                  </m:oMath>
                </a14:m>
                <a:r>
                  <a:rPr lang="en-GB" sz="1800"/>
                  <a:t>  </a:t>
                </a:r>
                <a:r>
                  <a:rPr lang="en-GB" sz="1800" smtClean="0"/>
                  <a:t/>
                </a:r>
                <a:br>
                  <a:rPr lang="en-GB" sz="1800" smtClean="0"/>
                </a:br>
                <a:r>
                  <a:rPr lang="en-GB" sz="1050" smtClean="0"/>
                  <a:t> </a:t>
                </a:r>
                <a:endParaRPr lang="en-GB" sz="1800" smtClean="0"/>
              </a:p>
              <a:p>
                <a:r>
                  <a:rPr lang="en-US" sz="2000" smtClean="0"/>
                  <a:t>I de fleste kortspil er rækkefølgen af en hånd ligegyldig. F.eks. poker:</a:t>
                </a:r>
                <a:br>
                  <a:rPr lang="en-US" sz="2000" smtClean="0"/>
                </a:br>
                <a:r>
                  <a:rPr lang="en-US" sz="600" smtClean="0"/>
                  <a:t> </a:t>
                </a:r>
                <a:r>
                  <a:rPr lang="en-US" sz="2000" smtClean="0"/>
                  <a:t/>
                </a:r>
                <a:br>
                  <a:rPr lang="en-US" sz="2000" smtClean="0"/>
                </a:br>
                <a:r>
                  <a:rPr lang="en-US" sz="2000" smtClean="0"/>
                  <a:t>  			 er samme hånd som</a:t>
                </a:r>
                <a:br>
                  <a:rPr lang="en-US" sz="2000" smtClean="0"/>
                </a:br>
                <a:r>
                  <a:rPr lang="en-US" sz="2000" smtClean="0"/>
                  <a:t>På hvor mange forskellige måder kan man blande denne hånd på 5 kort?</a:t>
                </a:r>
                <a:br>
                  <a:rPr lang="en-US" sz="2000" smtClean="0"/>
                </a:br>
                <a:r>
                  <a:rPr lang="en-US" sz="2000" smtClean="0"/>
                  <a:t>Svar: </a:t>
                </a:r>
                <a14:m>
                  <m:oMath xmlns:m="http://schemas.openxmlformats.org/officeDocument/2006/math">
                    <m:sPre>
                      <m:sPrePr>
                        <m:ctrlPr>
                          <a:rPr lang="en-US" sz="1800" i="1" smtClean="0">
                            <a:latin typeface="Cambria Math" panose="02040503050406030204" pitchFamily="18" charset="0"/>
                          </a:rPr>
                        </m:ctrlPr>
                      </m:sPrePr>
                      <m:sub>
                        <m:r>
                          <a:rPr lang="en-US" sz="1800" b="0" i="1" smtClean="0">
                            <a:latin typeface="Cambria Math" panose="02040503050406030204" pitchFamily="18" charset="0"/>
                          </a:rPr>
                          <m:t>5</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5</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5</m:t>
                            </m:r>
                            <m:r>
                              <a:rPr lang="en-US" sz="2000" i="1">
                                <a:latin typeface="Cambria Math" panose="02040503050406030204" pitchFamily="18" charset="0"/>
                              </a:rPr>
                              <m:t>!</m:t>
                            </m:r>
                          </m:num>
                          <m:den>
                            <m:d>
                              <m:dPr>
                                <m:ctrlPr>
                                  <a:rPr lang="en-US" sz="2000" i="1">
                                    <a:latin typeface="Cambria Math" panose="02040503050406030204" pitchFamily="18" charset="0"/>
                                  </a:rPr>
                                </m:ctrlPr>
                              </m:dPr>
                              <m:e>
                                <m:r>
                                  <a:rPr lang="en-US" sz="2000" b="0" i="1" smtClean="0">
                                    <a:latin typeface="Cambria Math" panose="02040503050406030204" pitchFamily="18" charset="0"/>
                                  </a:rPr>
                                  <m:t>5</m:t>
                                </m:r>
                                <m:r>
                                  <a:rPr lang="en-US" sz="2000" i="1">
                                    <a:latin typeface="Cambria Math" panose="02040503050406030204" pitchFamily="18" charset="0"/>
                                  </a:rPr>
                                  <m:t>−</m:t>
                                </m:r>
                                <m:r>
                                  <a:rPr lang="en-US" sz="2000" b="0" i="1" smtClean="0">
                                    <a:latin typeface="Cambria Math" panose="02040503050406030204" pitchFamily="18" charset="0"/>
                                  </a:rPr>
                                  <m:t>5</m:t>
                                </m:r>
                              </m:e>
                            </m:d>
                            <m:r>
                              <a:rPr lang="en-US" sz="2000" i="1">
                                <a:latin typeface="Cambria Math" panose="02040503050406030204" pitchFamily="18" charset="0"/>
                              </a:rPr>
                              <m:t>!</m:t>
                            </m:r>
                          </m:den>
                        </m:f>
                        <m:r>
                          <a:rPr lang="en-US" sz="2000" b="0" i="1" smtClean="0">
                            <a:latin typeface="Cambria Math" panose="02040503050406030204" pitchFamily="18" charset="0"/>
                          </a:rPr>
                          <m:t>=5!=120</m:t>
                        </m:r>
                      </m:e>
                    </m:sPre>
                  </m:oMath>
                </a14:m>
                <a:endParaRPr lang="en-US" sz="2000" smtClean="0"/>
              </a:p>
              <a:p>
                <a:r>
                  <a:rPr lang="en-US" sz="2000" smtClean="0"/>
                  <a:t>Tilsvarende kan hver hånd på 7 kort blandes på </a:t>
                </a:r>
                <a14:m>
                  <m:oMath xmlns:m="http://schemas.openxmlformats.org/officeDocument/2006/math">
                    <m:r>
                      <a:rPr lang="en-US" sz="2000" b="0" i="1" smtClean="0">
                        <a:latin typeface="Cambria Math" panose="02040503050406030204" pitchFamily="18" charset="0"/>
                      </a:rPr>
                      <m:t>7!=5040</m:t>
                    </m:r>
                  </m:oMath>
                </a14:m>
                <a:r>
                  <a:rPr lang="en-US" sz="1800" smtClean="0"/>
                  <a:t> </a:t>
                </a:r>
                <a:r>
                  <a:rPr lang="en-US" sz="2000" smtClean="0"/>
                  <a:t>måder. Derfor er antal </a:t>
                </a:r>
                <a:r>
                  <a:rPr lang="en-US" sz="2000" i="1" smtClean="0"/>
                  <a:t>forskellige</a:t>
                </a:r>
                <a:r>
                  <a:rPr lang="en-US" sz="2000" smtClean="0"/>
                  <a:t> hænder på 7 kort: </a:t>
                </a:r>
                <a14:m>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rPr>
                          <m:t>6.74</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11</m:t>
                            </m:r>
                          </m:sup>
                        </m:sSup>
                      </m:num>
                      <m:den>
                        <m:r>
                          <a:rPr lang="en-US" sz="2000" b="0" i="1" smtClean="0">
                            <a:latin typeface="Cambria Math" panose="02040503050406030204" pitchFamily="18" charset="0"/>
                            <a:ea typeface="Cambria Math" panose="02040503050406030204" pitchFamily="18" charset="0"/>
                          </a:rPr>
                          <m:t>5040</m:t>
                        </m:r>
                      </m:den>
                    </m:f>
                    <m:r>
                      <a:rPr lang="en-US" sz="2000" b="0" i="1" smtClean="0">
                        <a:latin typeface="Cambria Math" panose="02040503050406030204" pitchFamily="18" charset="0"/>
                        <a:ea typeface="Cambria Math" panose="02040503050406030204" pitchFamily="18" charset="0"/>
                      </a:rPr>
                      <m:t>=133,784,560</m:t>
                    </m:r>
                  </m:oMath>
                </a14:m>
                <a:endParaRPr lang="en-US" sz="1800" smtClean="0"/>
              </a:p>
              <a:p>
                <a:r>
                  <a:rPr lang="en-US" sz="2000" smtClean="0"/>
                  <a:t>Generelt er antal </a:t>
                </a:r>
                <a:r>
                  <a:rPr lang="en-US" sz="2000" smtClean="0">
                    <a:solidFill>
                      <a:schemeClr val="accent1">
                        <a:lumMod val="75000"/>
                      </a:schemeClr>
                    </a:solidFill>
                  </a:rPr>
                  <a:t>kombinationer</a:t>
                </a:r>
                <a:r>
                  <a:rPr lang="en-US" sz="2000" smtClean="0"/>
                  <a:t> af</a:t>
                </a:r>
                <a:r>
                  <a:rPr lang="en-US" sz="1800" smtClean="0"/>
                  <a:t> </a:t>
                </a:r>
                <a14:m>
                  <m:oMath xmlns:m="http://schemas.openxmlformats.org/officeDocument/2006/math">
                    <m:r>
                      <a:rPr lang="en-US" sz="1800" i="1">
                        <a:latin typeface="Cambria Math" panose="02040503050406030204" pitchFamily="18" charset="0"/>
                      </a:rPr>
                      <m:t>𝑟</m:t>
                    </m:r>
                  </m:oMath>
                </a14:m>
                <a:r>
                  <a:rPr lang="en-US" sz="1800"/>
                  <a:t> elementer ud af </a:t>
                </a:r>
                <a14:m>
                  <m:oMath xmlns:m="http://schemas.openxmlformats.org/officeDocument/2006/math">
                    <m:r>
                      <a:rPr lang="en-US" sz="1800" i="1">
                        <a:latin typeface="Cambria Math" panose="02040503050406030204" pitchFamily="18" charset="0"/>
                      </a:rPr>
                      <m:t>𝑛</m:t>
                    </m:r>
                  </m:oMath>
                </a14:m>
                <a:r>
                  <a:rPr lang="en-US" sz="1800"/>
                  <a:t>: </a:t>
                </a:r>
                <a:br>
                  <a:rPr lang="en-US" sz="1800"/>
                </a:br>
                <a:r>
                  <a:rPr lang="en-US" sz="1800"/>
                  <a:t> 	</a:t>
                </a:r>
                <a14:m>
                  <m:oMath xmlns:m="http://schemas.openxmlformats.org/officeDocument/2006/math">
                    <m:sPre>
                      <m:sPrePr>
                        <m:ctrlPr>
                          <a:rPr lang="en-US" sz="1600" i="1">
                            <a:latin typeface="Cambria Math" panose="02040503050406030204" pitchFamily="18" charset="0"/>
                          </a:rPr>
                        </m:ctrlPr>
                      </m:sPrePr>
                      <m:sub>
                        <m:r>
                          <a:rPr lang="en-US" sz="1600" i="1">
                            <a:latin typeface="Cambria Math" panose="02040503050406030204" pitchFamily="18" charset="0"/>
                          </a:rPr>
                          <m:t>𝑛</m:t>
                        </m:r>
                      </m:sub>
                      <m:sup>
                        <m:r>
                          <a:rPr lang="en-US" sz="1600" b="0" i="1" smtClean="0">
                            <a:latin typeface="Cambria Math" panose="02040503050406030204" pitchFamily="18" charset="0"/>
                          </a:rPr>
                          <m:t> </m:t>
                        </m:r>
                      </m:sup>
                      <m:e>
                        <m:sSub>
                          <m:sSubPr>
                            <m:ctrlPr>
                              <a:rPr lang="en-GB" sz="1800" i="1">
                                <a:latin typeface="Cambria Math" panose="02040503050406030204" pitchFamily="18" charset="0"/>
                              </a:rPr>
                            </m:ctrlPr>
                          </m:sSubPr>
                          <m:e>
                            <m:r>
                              <a:rPr lang="en-US" sz="1800" b="0" i="1" smtClean="0">
                                <a:latin typeface="Cambria Math" panose="02040503050406030204" pitchFamily="18" charset="0"/>
                              </a:rPr>
                              <m:t>𝐶</m:t>
                            </m:r>
                          </m:e>
                          <m:sub>
                            <m:r>
                              <a:rPr lang="en-US" sz="1800" i="1">
                                <a:latin typeface="Cambria Math" panose="02040503050406030204" pitchFamily="18" charset="0"/>
                              </a:rPr>
                              <m:t>𝑟</m:t>
                            </m:r>
                          </m:sub>
                        </m:sSub>
                        <m:r>
                          <a:rPr lang="en-US" sz="1800" i="1">
                            <a:latin typeface="Cambria Math" panose="02040503050406030204" pitchFamily="18" charset="0"/>
                          </a:rPr>
                          <m:t>=</m:t>
                        </m:r>
                        <m:d>
                          <m:dPr>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𝑛</m:t>
                                  </m:r>
                                </m:e>
                              </m:mr>
                              <m:mr>
                                <m:e>
                                  <m:r>
                                    <a:rPr lang="en-US" sz="1800" b="0" i="1" smtClean="0">
                                      <a:latin typeface="Cambria Math" panose="02040503050406030204" pitchFamily="18" charset="0"/>
                                    </a:rPr>
                                    <m:t>𝑟</m:t>
                                  </m:r>
                                </m:e>
                              </m:mr>
                            </m:m>
                          </m:e>
                        </m:d>
                      </m:e>
                    </m:sPre>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𝑛</m:t>
                        </m:r>
                        <m:r>
                          <a:rPr lang="en-US" sz="1800" i="1">
                            <a:latin typeface="Cambria Math" panose="02040503050406030204" pitchFamily="18" charset="0"/>
                          </a:rPr>
                          <m:t>!</m:t>
                        </m:r>
                      </m:num>
                      <m:den>
                        <m:r>
                          <a:rPr lang="en-US" sz="1800" b="0" i="1" smtClean="0">
                            <a:latin typeface="Cambria Math" panose="02040503050406030204" pitchFamily="18" charset="0"/>
                          </a:rPr>
                          <m:t>𝑟</m:t>
                        </m:r>
                        <m:r>
                          <a:rPr lang="en-US" sz="1800" b="0" i="1" smtClean="0">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𝑛</m:t>
                            </m:r>
                            <m:r>
                              <a:rPr lang="en-US" sz="1800" i="1">
                                <a:latin typeface="Cambria Math" panose="02040503050406030204" pitchFamily="18" charset="0"/>
                              </a:rPr>
                              <m:t>−</m:t>
                            </m:r>
                            <m:r>
                              <a:rPr lang="en-US" sz="1800" i="1">
                                <a:latin typeface="Cambria Math" panose="02040503050406030204" pitchFamily="18" charset="0"/>
                              </a:rPr>
                              <m:t>𝑟</m:t>
                            </m:r>
                          </m:e>
                        </m:d>
                        <m:r>
                          <a:rPr lang="en-US" sz="1800" i="1">
                            <a:latin typeface="Cambria Math" panose="02040503050406030204" pitchFamily="18" charset="0"/>
                          </a:rPr>
                          <m:t>!</m:t>
                        </m:r>
                      </m:den>
                    </m:f>
                  </m:oMath>
                </a14:m>
                <a:r>
                  <a:rPr lang="en-US" sz="1800" smtClean="0"/>
                  <a:t> .</a:t>
                </a:r>
                <a:br>
                  <a:rPr lang="en-US" sz="1800" smtClean="0"/>
                </a:br>
                <a:r>
                  <a:rPr lang="en-US" sz="1800" smtClean="0"/>
                  <a:t/>
                </a:r>
                <a:br>
                  <a:rPr lang="en-US" sz="1800" smtClean="0"/>
                </a:br>
                <a:r>
                  <a:rPr lang="en-US" sz="1800" smtClean="0"/>
                  <a:t/>
                </a:r>
                <a:br>
                  <a:rPr lang="en-US" sz="1800" smtClean="0"/>
                </a:br>
                <a:endParaRPr lang="en-GB" sz="2000"/>
              </a:p>
              <a:p>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472608"/>
              </a:xfrm>
              <a:blipFill>
                <a:blip r:embed="rId2"/>
                <a:stretch>
                  <a:fillRect l="-651" t="-557" b="-33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16</a:t>
            </a:fld>
            <a:endParaRPr lang="da-DK" dirty="0"/>
          </a:p>
        </p:txBody>
      </p:sp>
      <p:pic>
        <p:nvPicPr>
          <p:cNvPr id="5" name="Picture 4"/>
          <p:cNvPicPr>
            <a:picLocks noChangeAspect="1"/>
          </p:cNvPicPr>
          <p:nvPr/>
        </p:nvPicPr>
        <p:blipFill>
          <a:blip r:embed="rId3"/>
          <a:stretch>
            <a:fillRect/>
          </a:stretch>
        </p:blipFill>
        <p:spPr>
          <a:xfrm>
            <a:off x="5787973" y="3955355"/>
            <a:ext cx="1857124" cy="309521"/>
          </a:xfrm>
          <a:prstGeom prst="rect">
            <a:avLst/>
          </a:prstGeom>
        </p:spPr>
      </p:pic>
      <p:pic>
        <p:nvPicPr>
          <p:cNvPr id="6" name="Picture 5"/>
          <p:cNvPicPr>
            <a:picLocks noChangeAspect="1"/>
          </p:cNvPicPr>
          <p:nvPr/>
        </p:nvPicPr>
        <p:blipFill>
          <a:blip r:embed="rId4"/>
          <a:stretch>
            <a:fillRect/>
          </a:stretch>
        </p:blipFill>
        <p:spPr>
          <a:xfrm>
            <a:off x="1308393" y="3955355"/>
            <a:ext cx="1848644" cy="318001"/>
          </a:xfrm>
          <a:prstGeom prst="rect">
            <a:avLst/>
          </a:prstGeom>
        </p:spPr>
      </p:pic>
    </p:spTree>
    <p:extLst>
      <p:ext uri="{BB962C8B-B14F-4D97-AF65-F5344CB8AC3E}">
        <p14:creationId xmlns:p14="http://schemas.microsoft.com/office/powerpoint/2010/main" val="38921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Eksempel</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da-DK" sz="2000" dirty="0" smtClean="0"/>
                  <a:t>Dit lokale pizzeria har et tilbud på en vælg-selv-pizza for 50 </a:t>
                </a:r>
                <a:r>
                  <a:rPr lang="da-DK" sz="2000" dirty="0" err="1" smtClean="0"/>
                  <a:t>kr</a:t>
                </a:r>
                <a:endParaRPr lang="da-DK" sz="2000" dirty="0" smtClean="0"/>
              </a:p>
              <a:p>
                <a:r>
                  <a:rPr lang="da-DK" sz="2000" dirty="0" smtClean="0"/>
                  <a:t>Der </a:t>
                </a:r>
                <a:r>
                  <a:rPr lang="da-DK" sz="2000" dirty="0"/>
                  <a:t>er 30 </a:t>
                </a:r>
                <a:r>
                  <a:rPr lang="da-DK" sz="2000" dirty="0" smtClean="0"/>
                  <a:t>forskellige</a:t>
                </a:r>
                <a:r>
                  <a:rPr lang="da-DK" sz="2000" dirty="0"/>
                  <a:t> slags fyld</a:t>
                </a:r>
                <a:r>
                  <a:rPr lang="da-DK" sz="2000" dirty="0" smtClean="0"/>
                  <a:t> </a:t>
                </a:r>
                <a:r>
                  <a:rPr lang="da-DK" sz="2000" dirty="0"/>
                  <a:t>at vælge </a:t>
                </a:r>
                <a:r>
                  <a:rPr lang="da-DK" sz="2000" dirty="0" smtClean="0"/>
                  <a:t>mellem, og man må vælge tre</a:t>
                </a:r>
              </a:p>
              <a:p>
                <a:r>
                  <a:rPr lang="da-DK" sz="2000" dirty="0" smtClean="0"/>
                  <a:t>Du beslutter dig for systematisk at spise dig igennem alle kombinationer. Hver dag vil du vælge en pizza med en kombination af tre forskellige slags fyld, som du ikke har prøvet før</a:t>
                </a:r>
              </a:p>
              <a:p>
                <a:r>
                  <a:rPr lang="da-DK" sz="2000" dirty="0" smtClean="0"/>
                  <a:t>Hvornår har du spist dig igennem alle </a:t>
                </a:r>
                <a:r>
                  <a:rPr lang="da-DK" sz="2000" smtClean="0"/>
                  <a:t>pizza-kombinationerne?</a:t>
                </a:r>
              </a:p>
              <a:p>
                <a:r>
                  <a:rPr lang="da-DK" sz="2000" smtClean="0"/>
                  <a:t>Vi kan lave et trædiagram, men løg-pepperoni-skinke er samme pizza som skinke-pepperoni-løg. Vi skal bruge antal kombinationer, </a:t>
                </a:r>
                <a14:m>
                  <m:oMath xmlns:m="http://schemas.openxmlformats.org/officeDocument/2006/math">
                    <m:sPre>
                      <m:sPrePr>
                        <m:ctrlPr>
                          <a:rPr lang="en-US" sz="1800" i="1">
                            <a:latin typeface="Cambria Math" panose="02040503050406030204" pitchFamily="18" charset="0"/>
                          </a:rPr>
                        </m:ctrlPr>
                      </m:sPrePr>
                      <m:sub>
                        <m:r>
                          <a:rPr lang="en-US" sz="1800" i="1">
                            <a:latin typeface="Cambria Math" panose="02040503050406030204" pitchFamily="18" charset="0"/>
                          </a:rPr>
                          <m:t>30</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3</m:t>
                            </m:r>
                          </m:sub>
                        </m:sSub>
                      </m:e>
                    </m:sPre>
                  </m:oMath>
                </a14:m>
                <a:r>
                  <a:rPr lang="da-DK" sz="2000" smtClean="0"/>
                  <a:t>:</a:t>
                </a:r>
                <a:endParaRPr lang="da-DK" sz="2000" dirty="0" smtClean="0"/>
              </a:p>
              <a:p>
                <a:r>
                  <a:rPr lang="en-US" sz="1800" smtClean="0"/>
                  <a:t> 	</a:t>
                </a:r>
                <a14:m>
                  <m:oMath xmlns:m="http://schemas.openxmlformats.org/officeDocument/2006/math">
                    <m:sPre>
                      <m:sPrePr>
                        <m:ctrlPr>
                          <a:rPr lang="en-US" sz="1800" i="1">
                            <a:latin typeface="Cambria Math" panose="02040503050406030204" pitchFamily="18" charset="0"/>
                          </a:rPr>
                        </m:ctrlPr>
                      </m:sPrePr>
                      <m:sub>
                        <m:r>
                          <a:rPr lang="en-US" sz="1800" b="0" i="1" smtClean="0">
                            <a:latin typeface="Cambria Math" panose="02040503050406030204" pitchFamily="18" charset="0"/>
                          </a:rPr>
                          <m:t>30</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𝐶</m:t>
                            </m:r>
                          </m:e>
                          <m:sub>
                            <m:r>
                              <a:rPr lang="en-US" sz="2000" b="0" i="1" smtClean="0">
                                <a:latin typeface="Cambria Math" panose="02040503050406030204" pitchFamily="18" charset="0"/>
                              </a:rPr>
                              <m:t>3</m:t>
                            </m:r>
                          </m:sub>
                        </m:sSub>
                        <m:r>
                          <a:rPr lang="en-US" sz="2000" i="1">
                            <a:latin typeface="Cambria Math" panose="02040503050406030204" pitchFamily="18" charset="0"/>
                          </a:rPr>
                          <m:t>=</m:t>
                        </m:r>
                      </m:e>
                    </m:sPre>
                    <m:d>
                      <m:dPr>
                        <m:ctrlPr>
                          <a:rPr lang="da-DK" sz="2000" i="1" smtClean="0">
                            <a:latin typeface="Cambria Math" panose="02040503050406030204" pitchFamily="18" charset="0"/>
                          </a:rPr>
                        </m:ctrlPr>
                      </m:dPr>
                      <m:e>
                        <m:m>
                          <m:mPr>
                            <m:mcs>
                              <m:mc>
                                <m:mcPr>
                                  <m:count m:val="1"/>
                                  <m:mcJc m:val="center"/>
                                </m:mcPr>
                              </m:mc>
                            </m:mcs>
                            <m:ctrlPr>
                              <a:rPr lang="da-DK" sz="2000" i="1" smtClean="0">
                                <a:latin typeface="Cambria Math" panose="02040503050406030204" pitchFamily="18" charset="0"/>
                              </a:rPr>
                            </m:ctrlPr>
                          </m:mPr>
                          <m:mr>
                            <m:e>
                              <m:r>
                                <m:rPr>
                                  <m:brk m:alnAt="7"/>
                                </m:rPr>
                                <a:rPr lang="da-DK" sz="2000" b="0" i="1" smtClean="0">
                                  <a:latin typeface="Cambria Math"/>
                                </a:rPr>
                                <m:t>3</m:t>
                              </m:r>
                              <m:r>
                                <a:rPr lang="da-DK" sz="2000" b="0" i="1" smtClean="0">
                                  <a:latin typeface="Cambria Math"/>
                                </a:rPr>
                                <m:t>0</m:t>
                              </m:r>
                            </m:e>
                          </m:mr>
                          <m:mr>
                            <m:e>
                              <m:r>
                                <a:rPr lang="da-DK" sz="2000" b="0" i="1" smtClean="0">
                                  <a:latin typeface="Cambria Math"/>
                                </a:rPr>
                                <m:t>3</m:t>
                              </m:r>
                            </m:e>
                          </m:mr>
                        </m:m>
                      </m:e>
                    </m:d>
                    <m:r>
                      <a:rPr lang="da-DK" sz="2000" b="0" i="1" smtClean="0">
                        <a:latin typeface="Cambria Math"/>
                      </a:rPr>
                      <m:t>=</m:t>
                    </m:r>
                    <m:f>
                      <m:fPr>
                        <m:ctrlPr>
                          <a:rPr lang="da-DK" sz="2000" b="0" i="1" smtClean="0">
                            <a:latin typeface="Cambria Math" panose="02040503050406030204" pitchFamily="18" charset="0"/>
                          </a:rPr>
                        </m:ctrlPr>
                      </m:fPr>
                      <m:num>
                        <m:r>
                          <a:rPr lang="da-DK" sz="2000" b="0" i="1" smtClean="0">
                            <a:latin typeface="Cambria Math"/>
                          </a:rPr>
                          <m:t>30!</m:t>
                        </m:r>
                      </m:num>
                      <m:den>
                        <m:r>
                          <a:rPr lang="da-DK" sz="2000" b="0" i="1" smtClean="0">
                            <a:latin typeface="Cambria Math"/>
                          </a:rPr>
                          <m:t>3!</m:t>
                        </m:r>
                        <m:r>
                          <a:rPr lang="da-DK" sz="2000" b="0" i="1" smtClean="0">
                            <a:latin typeface="Cambria Math"/>
                            <a:ea typeface="Cambria Math"/>
                          </a:rPr>
                          <m:t>∙27!</m:t>
                        </m:r>
                      </m:den>
                    </m:f>
                    <m:r>
                      <a:rPr lang="da-DK" sz="2000" b="0" i="1" smtClean="0">
                        <a:latin typeface="Cambria Math"/>
                      </a:rPr>
                      <m:t>=</m:t>
                    </m:r>
                    <m:f>
                      <m:fPr>
                        <m:ctrlPr>
                          <a:rPr lang="da-DK" sz="2000" b="0" i="1" smtClean="0">
                            <a:latin typeface="Cambria Math" panose="02040503050406030204" pitchFamily="18" charset="0"/>
                          </a:rPr>
                        </m:ctrlPr>
                      </m:fPr>
                      <m:num>
                        <m:r>
                          <a:rPr lang="da-DK" sz="2000" b="0" i="1" smtClean="0">
                            <a:latin typeface="Cambria Math"/>
                          </a:rPr>
                          <m:t>30</m:t>
                        </m:r>
                        <m:r>
                          <a:rPr lang="da-DK" sz="2000" b="0" i="1" smtClean="0">
                            <a:latin typeface="Cambria Math"/>
                            <a:ea typeface="Cambria Math"/>
                          </a:rPr>
                          <m:t>∙29∙28</m:t>
                        </m:r>
                      </m:num>
                      <m:den>
                        <m:r>
                          <a:rPr lang="da-DK" sz="2000" b="0" i="1" smtClean="0">
                            <a:latin typeface="Cambria Math"/>
                          </a:rPr>
                          <m:t>3</m:t>
                        </m:r>
                        <m:r>
                          <a:rPr lang="da-DK" sz="2000" b="0" i="1" smtClean="0">
                            <a:latin typeface="Cambria Math"/>
                            <a:ea typeface="Cambria Math"/>
                          </a:rPr>
                          <m:t>∙2∙1</m:t>
                        </m:r>
                      </m:den>
                    </m:f>
                    <m:r>
                      <a:rPr lang="da-DK" sz="2000" b="0" i="1" smtClean="0">
                        <a:latin typeface="Cambria Math"/>
                      </a:rPr>
                      <m:t>=5</m:t>
                    </m:r>
                    <m:r>
                      <a:rPr lang="da-DK" sz="2000" b="0" i="1" smtClean="0">
                        <a:latin typeface="Cambria Math"/>
                        <a:ea typeface="Cambria Math"/>
                      </a:rPr>
                      <m:t>∙29∙28=4060</m:t>
                    </m:r>
                  </m:oMath>
                </a14:m>
                <a:r>
                  <a:rPr lang="da-DK" sz="2000" dirty="0" smtClean="0"/>
                  <a:t>  </a:t>
                </a:r>
                <a:br>
                  <a:rPr lang="da-DK" sz="2000" dirty="0" smtClean="0"/>
                </a:br>
                <a:endParaRPr lang="da-DK" sz="2000" dirty="0" smtClean="0"/>
              </a:p>
              <a:p>
                <a:pPr marL="0" indent="0">
                  <a:buNone/>
                </a:pPr>
                <a:r>
                  <a:rPr lang="da-DK" sz="2000" smtClean="0"/>
                  <a:t>      … </a:t>
                </a:r>
                <a:r>
                  <a:rPr lang="da-DK" sz="2000" dirty="0" smtClean="0"/>
                  <a:t>altså efter 4060 dage, eller godt 11 år! Bon </a:t>
                </a:r>
                <a:r>
                  <a:rPr lang="en-GB" sz="2000" smtClean="0"/>
                  <a:t>appétit!</a:t>
                </a:r>
              </a:p>
              <a:p>
                <a:r>
                  <a:rPr lang="en-GB" sz="2000"/>
                  <a:t>I R: </a:t>
                </a:r>
                <a:r>
                  <a:rPr lang="en-GB" sz="2000" smtClean="0"/>
                  <a:t>	choose(30</a:t>
                </a:r>
                <a:r>
                  <a:rPr lang="en-GB" sz="2000"/>
                  <a:t>, 3) = </a:t>
                </a:r>
                <a:r>
                  <a:rPr lang="en-GB" sz="2000" smtClean="0"/>
                  <a:t>4060</a:t>
                </a:r>
                <a:br>
                  <a:rPr lang="en-GB" sz="2000" smtClean="0"/>
                </a:br>
                <a:r>
                  <a:rPr lang="en-GB" sz="2000" smtClean="0"/>
                  <a:t>	factorial(5) = 5! = 120</a:t>
                </a:r>
                <a:r>
                  <a:rPr lang="en-GB" sz="2000"/>
                  <a:t/>
                </a:r>
                <a:br>
                  <a:rPr lang="en-GB" sz="2000"/>
                </a:br>
                <a:r>
                  <a:rPr lang="en-GB" sz="1050" smtClean="0"/>
                  <a:t> </a:t>
                </a:r>
                <a:endParaRPr lang="en-GB" sz="2000" smtClean="0"/>
              </a:p>
              <a:p>
                <a:r>
                  <a:rPr lang="en-US" sz="2000" b="1" smtClean="0"/>
                  <a:t>Hjemmeopgave</a:t>
                </a:r>
                <a:r>
                  <a:rPr lang="en-US" sz="2000" smtClean="0"/>
                  <a:t>: Skinke er en af de 30 slags fyld. Hvad er sandsynligheden for, at du en given dag får pizza med skinke?</a:t>
                </a:r>
                <a:r>
                  <a:rPr lang="en-GB" sz="2000" dirty="0" smtClean="0"/>
                  <a:t/>
                </a:r>
                <a:br>
                  <a:rPr lang="en-GB" sz="2000" dirty="0" smtClean="0"/>
                </a:br>
                <a:endParaRPr lang="en-GB" sz="2000" dirty="0" smtClean="0"/>
              </a:p>
              <a:p>
                <a:pPr marL="0" indent="0">
                  <a:buNone/>
                </a:pPr>
                <a:endParaRPr lang="en-GB"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57" b="-412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17</a:t>
            </a:fld>
            <a:endParaRPr lang="da-DK" dirty="0"/>
          </a:p>
        </p:txBody>
      </p:sp>
    </p:spTree>
    <p:extLst>
      <p:ext uri="{BB962C8B-B14F-4D97-AF65-F5344CB8AC3E}">
        <p14:creationId xmlns:p14="http://schemas.microsoft.com/office/powerpoint/2010/main" val="164098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Venn diagram</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000" smtClean="0"/>
                  <a:t>Lad hændelsen A betegne, at vi trækker en konge fra et spil kort. Vi kan illustrere det med et </a:t>
                </a:r>
                <a:r>
                  <a:rPr lang="en-US" sz="2000" b="1" smtClean="0">
                    <a:solidFill>
                      <a:schemeClr val="accent1">
                        <a:lumMod val="75000"/>
                      </a:schemeClr>
                    </a:solidFill>
                  </a:rPr>
                  <a:t>Venn diagram</a:t>
                </a:r>
                <a:r>
                  <a:rPr lang="en-US" sz="2000" smtClean="0"/>
                  <a:t>:</a:t>
                </a:r>
                <a:br>
                  <a:rPr lang="en-US" sz="2000" smtClean="0"/>
                </a:br>
                <a:r>
                  <a:rPr lang="en-US" sz="2000" smtClean="0"/>
                  <a:t/>
                </a:r>
                <a:br>
                  <a:rPr lang="en-US" sz="2000" smtClean="0"/>
                </a:br>
                <a:r>
                  <a:rPr lang="en-US" sz="2000" smtClean="0"/>
                  <a:t/>
                </a:r>
                <a:br>
                  <a:rPr lang="en-US" sz="2000" smtClean="0"/>
                </a:br>
                <a:r>
                  <a:rPr lang="en-US" sz="2000" smtClean="0"/>
                  <a:t/>
                </a:r>
                <a:br>
                  <a:rPr lang="en-US" sz="2000" smtClean="0"/>
                </a:br>
                <a:r>
                  <a:rPr lang="en-US" sz="2000" smtClean="0"/>
                  <a:t/>
                </a:r>
                <a:br>
                  <a:rPr lang="en-US" sz="2000" smtClean="0"/>
                </a:br>
                <a:r>
                  <a:rPr lang="en-US" sz="2000" smtClean="0"/>
                  <a:t/>
                </a:r>
                <a:br>
                  <a:rPr lang="en-US" sz="2000" smtClean="0"/>
                </a:br>
                <a:r>
                  <a:rPr lang="en-US" sz="2000" smtClean="0"/>
                  <a:t/>
                </a:r>
                <a:br>
                  <a:rPr lang="en-US" sz="2000" smtClean="0"/>
                </a:br>
                <a:endParaRPr lang="en-US" sz="2000" smtClean="0"/>
              </a:p>
              <a:p>
                <a:r>
                  <a:rPr lang="en-US" sz="2000" smtClean="0"/>
                  <a:t>Udfaldsrummet </a:t>
                </a:r>
                <a:r>
                  <a:rPr lang="en-US" sz="2000" i="1" smtClean="0"/>
                  <a:t>U</a:t>
                </a:r>
                <a:r>
                  <a:rPr lang="en-US" sz="2000" smtClean="0"/>
                  <a:t> er de 52 kort i spillet, vist som firkanten. </a:t>
                </a:r>
                <a:r>
                  <a:rPr lang="en-US" sz="2000" i="1"/>
                  <a:t>A</a:t>
                </a:r>
                <a:r>
                  <a:rPr lang="en-US" sz="2000"/>
                  <a:t> er de 4 </a:t>
                </a:r>
                <a:r>
                  <a:rPr lang="en-US" sz="2000" smtClean="0"/>
                  <a:t>konger, vist som den grønne oval</a:t>
                </a:r>
              </a:p>
              <a:p>
                <a:r>
                  <a:rPr lang="en-US" sz="2000" smtClean="0"/>
                  <a:t>Derfor 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num>
                      <m:den>
                        <m:r>
                          <a:rPr lang="en-US" sz="2000" b="0" i="1" smtClean="0">
                            <a:latin typeface="Cambria Math" panose="02040503050406030204" pitchFamily="18" charset="0"/>
                          </a:rPr>
                          <m:t>52</m:t>
                        </m:r>
                      </m:den>
                    </m:f>
                    <m:r>
                      <a:rPr lang="en-US" sz="2000" b="0" i="1" smtClean="0">
                        <a:latin typeface="Cambria Math" panose="02040503050406030204" pitchFamily="18" charset="0"/>
                      </a:rPr>
                      <m:t>=0.077</m:t>
                    </m:r>
                  </m:oMath>
                </a14:m>
                <a:r>
                  <a:rPr lang="en-US" sz="2000" smtClean="0"/>
                  <a:t> </a:t>
                </a:r>
              </a:p>
              <a:p>
                <a:r>
                  <a:rPr lang="da-DK" sz="2000">
                    <a:solidFill>
                      <a:schemeClr val="tx2"/>
                    </a:solidFill>
                  </a:rPr>
                  <a:t>Komplementærhændelsen</a:t>
                </a:r>
                <a:r>
                  <a:rPr lang="da-DK" sz="2000"/>
                  <a:t> til </a:t>
                </a:r>
                <a:r>
                  <a:rPr lang="da-DK" sz="2000" i="1"/>
                  <a:t>A</a:t>
                </a:r>
                <a:r>
                  <a:rPr lang="da-DK" sz="2000"/>
                  <a:t> er, at </a:t>
                </a:r>
                <a:r>
                  <a:rPr lang="da-DK" sz="2000" i="1"/>
                  <a:t>A</a:t>
                </a:r>
                <a:r>
                  <a:rPr lang="da-DK" sz="2000"/>
                  <a:t> </a:t>
                </a:r>
                <a:r>
                  <a:rPr lang="da-DK" sz="2000" u="sng"/>
                  <a:t>ikke</a:t>
                </a:r>
                <a:r>
                  <a:rPr lang="da-DK" sz="2000"/>
                  <a:t> sker. I eksemplet er det, at </a:t>
                </a:r>
                <a:r>
                  <a:rPr lang="da-DK" sz="2000" smtClean="0"/>
                  <a:t>det kort, vi trækker, </a:t>
                </a:r>
                <a:r>
                  <a:rPr lang="da-DK" sz="2000" u="sng" smtClean="0"/>
                  <a:t>ikke</a:t>
                </a:r>
                <a:r>
                  <a:rPr lang="da-DK" sz="2000" smtClean="0"/>
                  <a:t> er en konge. Komplementærhændelsen </a:t>
                </a:r>
                <a:r>
                  <a:rPr lang="da-DK" sz="2000" dirty="0"/>
                  <a:t>til </a:t>
                </a:r>
                <a:r>
                  <a:rPr lang="da-DK" sz="2000" i="1" dirty="0"/>
                  <a:t>A</a:t>
                </a:r>
                <a:r>
                  <a:rPr lang="da-DK" sz="2000" dirty="0">
                    <a:ea typeface="Cambria Math"/>
                  </a:rPr>
                  <a:t> skrives </a:t>
                </a:r>
                <a14:m>
                  <m:oMath xmlns:m="http://schemas.openxmlformats.org/officeDocument/2006/math">
                    <m:acc>
                      <m:accPr>
                        <m:chr m:val="̅"/>
                        <m:ctrlPr>
                          <a:rPr lang="da-DK" sz="2000" i="1">
                            <a:latin typeface="Cambria Math" panose="02040503050406030204" pitchFamily="18" charset="0"/>
                            <a:ea typeface="Cambria Math"/>
                          </a:rPr>
                        </m:ctrlPr>
                      </m:accPr>
                      <m:e>
                        <m:r>
                          <a:rPr lang="da-DK" sz="2000" i="1">
                            <a:latin typeface="Cambria Math"/>
                            <a:ea typeface="Cambria Math"/>
                          </a:rPr>
                          <m:t>𝐴</m:t>
                        </m:r>
                        <m:r>
                          <a:rPr lang="da-DK" sz="2000" i="1">
                            <a:latin typeface="Cambria Math"/>
                            <a:ea typeface="Cambria Math"/>
                          </a:rPr>
                          <m:t> </m:t>
                        </m:r>
                      </m:e>
                    </m:acc>
                  </m:oMath>
                </a14:m>
                <a:r>
                  <a:rPr lang="da-DK" sz="2000" dirty="0">
                    <a:ea typeface="Cambria Math"/>
                  </a:rPr>
                  <a:t> </a:t>
                </a:r>
                <a:r>
                  <a:rPr lang="da-DK" sz="2000" dirty="0" smtClean="0">
                    <a:ea typeface="Cambria Math"/>
                  </a:rPr>
                  <a:t>eller </a:t>
                </a:r>
                <a14:m>
                  <m:oMath xmlns:m="http://schemas.openxmlformats.org/officeDocument/2006/math">
                    <m:sSup>
                      <m:sSupPr>
                        <m:ctrlPr>
                          <a:rPr lang="da-DK" sz="2000" i="1">
                            <a:latin typeface="Cambria Math" panose="02040503050406030204" pitchFamily="18" charset="0"/>
                            <a:ea typeface="Cambria Math"/>
                          </a:rPr>
                        </m:ctrlPr>
                      </m:sSupPr>
                      <m:e>
                        <m:r>
                          <a:rPr lang="da-DK" sz="2000" i="1">
                            <a:latin typeface="Cambria Math"/>
                            <a:ea typeface="Cambria Math"/>
                          </a:rPr>
                          <m:t>𝐴</m:t>
                        </m:r>
                      </m:e>
                      <m:sup>
                        <m:r>
                          <a:rPr lang="da-DK" sz="2000" i="1">
                            <a:latin typeface="Cambria Math"/>
                            <a:ea typeface="Cambria Math"/>
                          </a:rPr>
                          <m:t>𝑐</m:t>
                        </m:r>
                      </m:sup>
                    </m:sSup>
                  </m:oMath>
                </a14:m>
                <a:endParaRPr lang="da-DK" sz="2000" dirty="0"/>
              </a:p>
              <a:p>
                <a:r>
                  <a:rPr lang="da-DK" sz="2000" smtClean="0"/>
                  <a:t>Der er 48 kort, der ikke er konger, så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acc>
                          <m:accPr>
                            <m:chr m:val="̅"/>
                            <m:ctrlPr>
                              <a:rPr lang="da-DK" sz="2000" i="1">
                                <a:latin typeface="Cambria Math" panose="02040503050406030204" pitchFamily="18" charset="0"/>
                                <a:ea typeface="Cambria Math"/>
                              </a:rPr>
                            </m:ctrlPr>
                          </m:accPr>
                          <m:e>
                            <m:r>
                              <a:rPr lang="da-DK" sz="2000" i="1">
                                <a:latin typeface="Cambria Math"/>
                                <a:ea typeface="Cambria Math"/>
                              </a:rPr>
                              <m:t>𝐴</m:t>
                            </m:r>
                            <m:r>
                              <a:rPr lang="da-DK" sz="2000" i="1">
                                <a:latin typeface="Cambria Math"/>
                                <a:ea typeface="Cambria Math"/>
                              </a:rPr>
                              <m:t> </m:t>
                            </m:r>
                          </m:e>
                        </m:acc>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4</m:t>
                        </m:r>
                        <m:r>
                          <a:rPr lang="en-US" sz="2000" b="0" i="1" smtClean="0">
                            <a:latin typeface="Cambria Math" panose="02040503050406030204" pitchFamily="18" charset="0"/>
                          </a:rPr>
                          <m:t>8</m:t>
                        </m:r>
                      </m:num>
                      <m:den>
                        <m:r>
                          <a:rPr lang="en-US" sz="2000" i="1">
                            <a:latin typeface="Cambria Math" panose="02040503050406030204" pitchFamily="18" charset="0"/>
                          </a:rPr>
                          <m:t>52</m:t>
                        </m:r>
                      </m:den>
                    </m:f>
                    <m:r>
                      <a:rPr lang="en-US" sz="2000" i="1">
                        <a:latin typeface="Cambria Math" panose="02040503050406030204" pitchFamily="18" charset="0"/>
                      </a:rPr>
                      <m:t>=0.</m:t>
                    </m:r>
                    <m:r>
                      <a:rPr lang="en-US" sz="2000" b="0" i="1" smtClean="0">
                        <a:latin typeface="Cambria Math" panose="02040503050406030204" pitchFamily="18" charset="0"/>
                      </a:rPr>
                      <m:t>923=1−</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𝐴</m:t>
                        </m:r>
                      </m:e>
                    </m:d>
                  </m:oMath>
                </a14:m>
                <a:r>
                  <a:rPr lang="en-US" sz="2000" smtClean="0"/>
                  <a:t>.</a:t>
                </a:r>
              </a:p>
              <a:p>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57" r="-1881" b="-167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18</a:t>
            </a:fld>
            <a:endParaRPr lang="da-DK" dirty="0"/>
          </a:p>
        </p:txBody>
      </p:sp>
      <p:grpSp>
        <p:nvGrpSpPr>
          <p:cNvPr id="5" name="Group 4"/>
          <p:cNvGrpSpPr/>
          <p:nvPr/>
        </p:nvGrpSpPr>
        <p:grpSpPr>
          <a:xfrm>
            <a:off x="2699792" y="1628800"/>
            <a:ext cx="3763340" cy="2390556"/>
            <a:chOff x="2699792" y="1449606"/>
            <a:chExt cx="3763340" cy="2390556"/>
          </a:xfrm>
        </p:grpSpPr>
        <p:grpSp>
          <p:nvGrpSpPr>
            <p:cNvPr id="6" name="Group 5"/>
            <p:cNvGrpSpPr/>
            <p:nvPr/>
          </p:nvGrpSpPr>
          <p:grpSpPr>
            <a:xfrm>
              <a:off x="2699792" y="1850941"/>
              <a:ext cx="3744416" cy="1989221"/>
              <a:chOff x="3724847" y="3789041"/>
              <a:chExt cx="4879601" cy="2592288"/>
            </a:xfrm>
          </p:grpSpPr>
          <p:sp>
            <p:nvSpPr>
              <p:cNvPr id="10" name="Rectangle 9"/>
              <p:cNvSpPr/>
              <p:nvPr/>
            </p:nvSpPr>
            <p:spPr>
              <a:xfrm>
                <a:off x="3724847" y="3789041"/>
                <a:ext cx="4879601" cy="259228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p:cNvSpPr/>
              <p:nvPr/>
            </p:nvSpPr>
            <p:spPr>
              <a:xfrm>
                <a:off x="4359980" y="4149080"/>
                <a:ext cx="2300252" cy="1917208"/>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mc:AlternateContent xmlns:mc="http://schemas.openxmlformats.org/markup-compatibility/2006" xmlns:a14="http://schemas.microsoft.com/office/drawing/2010/main">
          <mc:Choice Requires="a14">
            <p:sp>
              <p:nvSpPr>
                <p:cNvPr id="7" name="Rectangle 6"/>
                <p:cNvSpPr/>
                <p:nvPr/>
              </p:nvSpPr>
              <p:spPr>
                <a:xfrm>
                  <a:off x="6039426" y="1449606"/>
                  <a:ext cx="4237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b="0" i="1" smtClean="0">
                            <a:latin typeface="Cambria Math"/>
                          </a:rPr>
                          <m:t>𝑈</m:t>
                        </m:r>
                      </m:oMath>
                    </m:oMathPara>
                  </a14:m>
                  <a:endParaRPr lang="en-GB" sz="2000" dirty="0"/>
                </a:p>
              </p:txBody>
            </p:sp>
          </mc:Choice>
          <mc:Fallback xmlns="">
            <p:sp>
              <p:nvSpPr>
                <p:cNvPr id="7" name="Rectangle 6"/>
                <p:cNvSpPr>
                  <a:spLocks noRot="1" noChangeAspect="1" noMove="1" noResize="1" noEditPoints="1" noAdjustHandles="1" noChangeArrowheads="1" noChangeShapeType="1" noTextEdit="1"/>
                </p:cNvSpPr>
                <p:nvPr/>
              </p:nvSpPr>
              <p:spPr>
                <a:xfrm>
                  <a:off x="6039426" y="1449606"/>
                  <a:ext cx="423706" cy="40011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612250" y="2662761"/>
                  <a:ext cx="4067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b="0" i="1" smtClean="0">
                            <a:latin typeface="Cambria Math"/>
                          </a:rPr>
                          <m:t>𝐴</m:t>
                        </m:r>
                      </m:oMath>
                    </m:oMathPara>
                  </a14:m>
                  <a:endParaRPr lang="en-GB" sz="2000" dirty="0"/>
                </a:p>
              </p:txBody>
            </p:sp>
          </mc:Choice>
          <mc:Fallback xmlns="">
            <p:sp>
              <p:nvSpPr>
                <p:cNvPr id="23" name="Rectangle 22"/>
                <p:cNvSpPr>
                  <a:spLocks noRot="1" noChangeAspect="1" noMove="1" noResize="1" noEditPoints="1" noAdjustHandles="1" noChangeArrowheads="1" noChangeShapeType="1" noTextEdit="1"/>
                </p:cNvSpPr>
                <p:nvPr/>
              </p:nvSpPr>
              <p:spPr>
                <a:xfrm>
                  <a:off x="3612250" y="2662761"/>
                  <a:ext cx="406778" cy="400110"/>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36096" y="2262651"/>
                  <a:ext cx="406778" cy="4008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2000" i="1" smtClean="0">
                                <a:latin typeface="Cambria Math" panose="02040503050406030204" pitchFamily="18" charset="0"/>
                              </a:rPr>
                            </m:ctrlPr>
                          </m:accPr>
                          <m:e>
                            <m:r>
                              <a:rPr lang="en-US" sz="2000" b="0" i="1" smtClean="0">
                                <a:latin typeface="Cambria Math" panose="02040503050406030204" pitchFamily="18" charset="0"/>
                              </a:rPr>
                              <m:t>𝐴</m:t>
                            </m:r>
                          </m:e>
                        </m:acc>
                      </m:oMath>
                    </m:oMathPara>
                  </a14:m>
                  <a:endParaRPr lang="en-GB" sz="2000" dirty="0"/>
                </a:p>
              </p:txBody>
            </p:sp>
          </mc:Choice>
          <mc:Fallback xmlns="">
            <p:sp>
              <p:nvSpPr>
                <p:cNvPr id="9" name="Rectangle 8"/>
                <p:cNvSpPr>
                  <a:spLocks noRot="1" noChangeAspect="1" noMove="1" noResize="1" noEditPoints="1" noAdjustHandles="1" noChangeArrowheads="1" noChangeShapeType="1" noTextEdit="1"/>
                </p:cNvSpPr>
                <p:nvPr/>
              </p:nvSpPr>
              <p:spPr>
                <a:xfrm>
                  <a:off x="5436096" y="2262651"/>
                  <a:ext cx="406778" cy="400815"/>
                </a:xfrm>
                <a:prstGeom prst="rect">
                  <a:avLst/>
                </a:prstGeom>
                <a:blipFill>
                  <a:blip r:embed="rId7"/>
                  <a:stretch>
                    <a:fillRect r="-31818"/>
                  </a:stretch>
                </a:blipFill>
              </p:spPr>
              <p:txBody>
                <a:bodyPr/>
                <a:lstStyle/>
                <a:p>
                  <a:r>
                    <a:rPr lang="en-GB">
                      <a:noFill/>
                    </a:rPr>
                    <a:t> </a:t>
                  </a:r>
                </a:p>
              </p:txBody>
            </p:sp>
          </mc:Fallback>
        </mc:AlternateContent>
      </p:grpSp>
    </p:spTree>
    <p:extLst>
      <p:ext uri="{BB962C8B-B14F-4D97-AF65-F5344CB8AC3E}">
        <p14:creationId xmlns:p14="http://schemas.microsoft.com/office/powerpoint/2010/main" val="212664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214113" y="1141029"/>
            <a:ext cx="4685293" cy="2880319"/>
            <a:chOff x="822811" y="1412776"/>
            <a:chExt cx="4685293" cy="2880319"/>
          </a:xfrm>
        </p:grpSpPr>
        <p:grpSp>
          <p:nvGrpSpPr>
            <p:cNvPr id="16" name="Group 15"/>
            <p:cNvGrpSpPr/>
            <p:nvPr/>
          </p:nvGrpSpPr>
          <p:grpSpPr>
            <a:xfrm>
              <a:off x="899592" y="1844823"/>
              <a:ext cx="4608512" cy="2448272"/>
              <a:chOff x="1259632" y="2204864"/>
              <a:chExt cx="4608512" cy="2448272"/>
            </a:xfrm>
          </p:grpSpPr>
          <p:sp>
            <p:nvSpPr>
              <p:cNvPr id="32" name="Oval 31"/>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Rectangle 33"/>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7" name="TextBox 16"/>
            <p:cNvSpPr txBox="1"/>
            <p:nvPr/>
          </p:nvSpPr>
          <p:spPr>
            <a:xfrm>
              <a:off x="822811" y="1412776"/>
              <a:ext cx="1623778" cy="400110"/>
            </a:xfrm>
            <a:prstGeom prst="rect">
              <a:avLst/>
            </a:prstGeom>
            <a:noFill/>
          </p:spPr>
          <p:txBody>
            <a:bodyPr wrap="none" rtlCol="0">
              <a:spAutoFit/>
            </a:bodyPr>
            <a:lstStyle/>
            <a:p>
              <a:r>
                <a:rPr lang="da-DK" sz="2000" dirty="0"/>
                <a:t>Venn diagram</a:t>
              </a:r>
            </a:p>
          </p:txBody>
        </p:sp>
        <mc:AlternateContent xmlns:mc="http://schemas.openxmlformats.org/markup-compatibility/2006" xmlns:a14="http://schemas.microsoft.com/office/drawing/2010/main">
          <mc:Choice Requires="a14">
            <p:sp>
              <p:nvSpPr>
                <p:cNvPr id="18" name="Rectangle 17"/>
                <p:cNvSpPr/>
                <p:nvPr/>
              </p:nvSpPr>
              <p:spPr>
                <a:xfrm>
                  <a:off x="2601962" y="2823960"/>
                  <a:ext cx="9828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i="1">
                            <a:latin typeface="Cambria Math"/>
                          </a:rPr>
                          <m:t>𝐴</m:t>
                        </m:r>
                        <m:r>
                          <a:rPr lang="da-DK" sz="2000" i="1">
                            <a:latin typeface="Cambria Math"/>
                          </a:rPr>
                          <m:t> ∩ </m:t>
                        </m:r>
                        <m:r>
                          <a:rPr lang="da-DK" sz="2000" i="1">
                            <a:latin typeface="Cambria Math"/>
                            <a:ea typeface="Cambria Math"/>
                          </a:rPr>
                          <m:t>𝐵</m:t>
                        </m:r>
                      </m:oMath>
                    </m:oMathPara>
                  </a14:m>
                  <a:endParaRPr lang="en-GB" sz="2000" dirty="0"/>
                </a:p>
              </p:txBody>
            </p:sp>
          </mc:Choice>
          <mc:Fallback xmlns="">
            <p:sp>
              <p:nvSpPr>
                <p:cNvPr id="18" name="Rectangle 17"/>
                <p:cNvSpPr>
                  <a:spLocks noRot="1" noChangeAspect="1" noMove="1" noResize="1" noEditPoints="1" noAdjustHandles="1" noChangeArrowheads="1" noChangeShapeType="1" noTextEdit="1"/>
                </p:cNvSpPr>
                <p:nvPr/>
              </p:nvSpPr>
              <p:spPr>
                <a:xfrm>
                  <a:off x="2601962" y="2823960"/>
                  <a:ext cx="982898" cy="40011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386803" y="2137748"/>
                  <a:ext cx="4067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i="1">
                            <a:latin typeface="Cambria Math"/>
                          </a:rPr>
                          <m:t>𝐴</m:t>
                        </m:r>
                      </m:oMath>
                    </m:oMathPara>
                  </a14:m>
                  <a:endParaRPr lang="en-GB" sz="2000" dirty="0"/>
                </a:p>
              </p:txBody>
            </p:sp>
          </mc:Choice>
          <mc:Fallback xmlns="">
            <p:sp>
              <p:nvSpPr>
                <p:cNvPr id="19" name="Rectangle 18"/>
                <p:cNvSpPr>
                  <a:spLocks noRot="1" noChangeAspect="1" noMove="1" noResize="1" noEditPoints="1" noAdjustHandles="1" noChangeArrowheads="1" noChangeShapeType="1" noTextEdit="1"/>
                </p:cNvSpPr>
                <p:nvPr/>
              </p:nvSpPr>
              <p:spPr>
                <a:xfrm>
                  <a:off x="1386803" y="2137748"/>
                  <a:ext cx="406778" cy="40011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4332826" y="2156204"/>
                  <a:ext cx="41755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b="0" i="1" smtClean="0">
                            <a:latin typeface="Cambria Math"/>
                          </a:rPr>
                          <m:t>𝐵</m:t>
                        </m:r>
                      </m:oMath>
                    </m:oMathPara>
                  </a14:m>
                  <a:endParaRPr lang="en-GB" sz="2000" dirty="0"/>
                </a:p>
              </p:txBody>
            </p:sp>
          </mc:Choice>
          <mc:Fallback xmlns="">
            <p:sp>
              <p:nvSpPr>
                <p:cNvPr id="30" name="Rectangle 29"/>
                <p:cNvSpPr>
                  <a:spLocks noRot="1" noChangeAspect="1" noMove="1" noResize="1" noEditPoints="1" noAdjustHandles="1" noChangeArrowheads="1" noChangeShapeType="1" noTextEdit="1"/>
                </p:cNvSpPr>
                <p:nvPr/>
              </p:nvSpPr>
              <p:spPr>
                <a:xfrm>
                  <a:off x="4332826" y="2156204"/>
                  <a:ext cx="417550" cy="40011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016561" y="1481670"/>
                  <a:ext cx="4237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b="0" i="1" smtClean="0">
                            <a:latin typeface="Cambria Math"/>
                          </a:rPr>
                          <m:t>𝑈</m:t>
                        </m:r>
                      </m:oMath>
                    </m:oMathPara>
                  </a14:m>
                  <a:endParaRPr lang="en-GB" sz="2000" dirty="0"/>
                </a:p>
              </p:txBody>
            </p:sp>
          </mc:Choice>
          <mc:Fallback xmlns="">
            <p:sp>
              <p:nvSpPr>
                <p:cNvPr id="31" name="Rectangle 30"/>
                <p:cNvSpPr>
                  <a:spLocks noRot="1" noChangeAspect="1" noMove="1" noResize="1" noEditPoints="1" noAdjustHandles="1" noChangeArrowheads="1" noChangeShapeType="1" noTextEdit="1"/>
                </p:cNvSpPr>
                <p:nvPr/>
              </p:nvSpPr>
              <p:spPr>
                <a:xfrm>
                  <a:off x="5016561" y="1481670"/>
                  <a:ext cx="423706" cy="400110"/>
                </a:xfrm>
                <a:prstGeom prst="rect">
                  <a:avLst/>
                </a:prstGeom>
                <a:blipFill>
                  <a:blip r:embed="rId6"/>
                  <a:stretch>
                    <a:fillRect/>
                  </a:stretch>
                </a:blipFill>
              </p:spPr>
              <p:txBody>
                <a:bodyPr/>
                <a:lstStyle/>
                <a:p>
                  <a:r>
                    <a:rPr lang="en-GB">
                      <a:noFill/>
                    </a:rPr>
                    <a:t> </a:t>
                  </a:r>
                </a:p>
              </p:txBody>
            </p:sp>
          </mc:Fallback>
        </mc:AlternateContent>
      </p:grpSp>
      <p:sp>
        <p:nvSpPr>
          <p:cNvPr id="2" name="Title 1"/>
          <p:cNvSpPr>
            <a:spLocks noGrp="1"/>
          </p:cNvSpPr>
          <p:nvPr>
            <p:ph type="title"/>
          </p:nvPr>
        </p:nvSpPr>
        <p:spPr/>
        <p:txBody>
          <a:bodyPr/>
          <a:lstStyle/>
          <a:p>
            <a:r>
              <a:rPr lang="da-DK" dirty="0" smtClean="0"/>
              <a:t>Fælleshændelse og foreningshændelse</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4221088"/>
                <a:ext cx="8424936" cy="2520280"/>
              </a:xfrm>
            </p:spPr>
            <p:txBody>
              <a:bodyPr/>
              <a:lstStyle/>
              <a:p>
                <a:r>
                  <a:rPr lang="da-DK" sz="2000" smtClean="0"/>
                  <a:t>Hændelsen </a:t>
                </a:r>
                <a:r>
                  <a:rPr lang="da-DK" sz="2000" i="1" dirty="0" smtClean="0"/>
                  <a:t>A</a:t>
                </a:r>
                <a:r>
                  <a:rPr lang="da-DK" sz="2000" dirty="0" smtClean="0"/>
                  <a:t> </a:t>
                </a:r>
                <a:r>
                  <a:rPr lang="da-DK" sz="2000" smtClean="0"/>
                  <a:t>er stadig, at et kort i U er en konge. Hændelsen </a:t>
                </a:r>
                <a:r>
                  <a:rPr lang="da-DK" sz="2000" i="1" smtClean="0"/>
                  <a:t>B</a:t>
                </a:r>
                <a:r>
                  <a:rPr lang="da-DK" sz="2000" smtClean="0"/>
                  <a:t> er, at et kort er en hjerter </a:t>
                </a:r>
                <a:endParaRPr lang="da-DK" sz="2000" dirty="0" smtClean="0"/>
              </a:p>
              <a:p>
                <a:r>
                  <a:rPr lang="da-DK" sz="2000" dirty="0" smtClean="0">
                    <a:solidFill>
                      <a:schemeClr val="tx2"/>
                    </a:solidFill>
                  </a:rPr>
                  <a:t>Fælleshændelsen </a:t>
                </a:r>
                <a14:m>
                  <m:oMath xmlns:m="http://schemas.openxmlformats.org/officeDocument/2006/math">
                    <m:r>
                      <a:rPr lang="da-DK" sz="2000" b="0" i="1" smtClean="0">
                        <a:solidFill>
                          <a:schemeClr val="tx2"/>
                        </a:solidFill>
                        <a:latin typeface="Cambria Math"/>
                      </a:rPr>
                      <m:t>𝐴</m:t>
                    </m:r>
                    <m:r>
                      <a:rPr lang="da-DK" sz="2000" b="0" i="1" smtClean="0">
                        <a:solidFill>
                          <a:schemeClr val="tx2"/>
                        </a:solidFill>
                        <a:latin typeface="Cambria Math"/>
                        <a:ea typeface="Cambria Math"/>
                      </a:rPr>
                      <m:t>∩</m:t>
                    </m:r>
                    <m:r>
                      <a:rPr lang="da-DK" sz="2000" b="0" i="1" smtClean="0">
                        <a:solidFill>
                          <a:schemeClr val="tx2"/>
                        </a:solidFill>
                        <a:latin typeface="Cambria Math"/>
                        <a:ea typeface="Cambria Math"/>
                      </a:rPr>
                      <m:t>𝐵</m:t>
                    </m:r>
                    <m:r>
                      <a:rPr lang="da-DK" sz="2000" b="0" i="1" smtClean="0">
                        <a:latin typeface="Cambria Math"/>
                        <a:ea typeface="Cambria Math"/>
                      </a:rPr>
                      <m:t> </m:t>
                    </m:r>
                  </m:oMath>
                </a14:m>
                <a:r>
                  <a:rPr lang="da-DK" sz="2000" dirty="0" smtClean="0"/>
                  <a:t>er, </a:t>
                </a:r>
                <a:r>
                  <a:rPr lang="da-DK" sz="2000" smtClean="0"/>
                  <a:t>at kortet </a:t>
                </a:r>
                <a:r>
                  <a:rPr lang="da-DK" sz="2000" dirty="0" smtClean="0"/>
                  <a:t>er </a:t>
                </a:r>
                <a:r>
                  <a:rPr lang="da-DK" sz="2000" u="sng" smtClean="0"/>
                  <a:t>både</a:t>
                </a:r>
                <a:r>
                  <a:rPr lang="da-DK" sz="2000" smtClean="0"/>
                  <a:t> en konge </a:t>
                </a:r>
                <a:r>
                  <a:rPr lang="da-DK" sz="2000" u="sng" smtClean="0"/>
                  <a:t>og</a:t>
                </a:r>
                <a:r>
                  <a:rPr lang="da-DK" sz="2000" smtClean="0"/>
                  <a:t> en hjerter.</a:t>
                </a:r>
                <a:br>
                  <a:rPr lang="da-DK" sz="2000" smtClean="0"/>
                </a:br>
                <a:r>
                  <a:rPr lang="da-DK" sz="2000" smtClean="0"/>
                  <a:t>Kun 1 kort (hjerter konge) opfylder </a:t>
                </a:r>
                <a14:m>
                  <m:oMath xmlns:m="http://schemas.openxmlformats.org/officeDocument/2006/math">
                    <m:r>
                      <a:rPr lang="da-DK" sz="2000" i="1" smtClean="0">
                        <a:solidFill>
                          <a:schemeClr val="tx1"/>
                        </a:solidFill>
                        <a:latin typeface="Cambria Math"/>
                      </a:rPr>
                      <m:t>𝐴</m:t>
                    </m:r>
                    <m:r>
                      <a:rPr lang="da-DK" sz="2000" i="1">
                        <a:solidFill>
                          <a:schemeClr val="tx1"/>
                        </a:solidFill>
                        <a:latin typeface="Cambria Math"/>
                        <a:ea typeface="Cambria Math"/>
                      </a:rPr>
                      <m:t>∩</m:t>
                    </m:r>
                    <m:r>
                      <a:rPr lang="da-DK" sz="2000" i="1">
                        <a:solidFill>
                          <a:schemeClr val="tx1"/>
                        </a:solidFill>
                        <a:latin typeface="Cambria Math"/>
                        <a:ea typeface="Cambria Math"/>
                      </a:rPr>
                      <m:t>𝐵</m:t>
                    </m:r>
                  </m:oMath>
                </a14:m>
                <a:endParaRPr lang="da-DK" sz="2000" dirty="0" smtClean="0">
                  <a:solidFill>
                    <a:schemeClr val="tx1"/>
                  </a:solidFill>
                </a:endParaRPr>
              </a:p>
              <a:p>
                <a:r>
                  <a:rPr lang="da-DK" sz="2000" dirty="0" smtClean="0">
                    <a:solidFill>
                      <a:schemeClr val="tx1"/>
                    </a:solidFill>
                  </a:rPr>
                  <a:t>F</a:t>
                </a:r>
                <a:r>
                  <a:rPr lang="da-DK" sz="2000" dirty="0" smtClean="0">
                    <a:solidFill>
                      <a:schemeClr val="tx2"/>
                    </a:solidFill>
                  </a:rPr>
                  <a:t>oreningshændelsen </a:t>
                </a:r>
                <a14:m>
                  <m:oMath xmlns:m="http://schemas.openxmlformats.org/officeDocument/2006/math">
                    <m:r>
                      <a:rPr lang="da-DK" sz="2000" b="0" i="1" smtClean="0">
                        <a:solidFill>
                          <a:schemeClr val="tx2"/>
                        </a:solidFill>
                        <a:latin typeface="Cambria Math"/>
                      </a:rPr>
                      <m:t>𝐴</m:t>
                    </m:r>
                    <m:r>
                      <a:rPr lang="da-DK" sz="2000" b="0" i="1" smtClean="0">
                        <a:solidFill>
                          <a:schemeClr val="tx2"/>
                        </a:solidFill>
                        <a:latin typeface="Cambria Math"/>
                        <a:ea typeface="Cambria Math"/>
                      </a:rPr>
                      <m:t>∪</m:t>
                    </m:r>
                    <m:r>
                      <a:rPr lang="da-DK" sz="2000" b="0" i="1" smtClean="0">
                        <a:solidFill>
                          <a:schemeClr val="tx2"/>
                        </a:solidFill>
                        <a:latin typeface="Cambria Math"/>
                        <a:ea typeface="Cambria Math"/>
                      </a:rPr>
                      <m:t>𝐵</m:t>
                    </m:r>
                  </m:oMath>
                </a14:m>
                <a:r>
                  <a:rPr lang="da-DK" sz="2000" dirty="0" smtClean="0"/>
                  <a:t> er, </a:t>
                </a:r>
                <a:r>
                  <a:rPr lang="da-DK" sz="2000" smtClean="0"/>
                  <a:t>at kortet </a:t>
                </a:r>
                <a:r>
                  <a:rPr lang="da-DK" sz="2000" dirty="0" smtClean="0"/>
                  <a:t>er </a:t>
                </a:r>
                <a:r>
                  <a:rPr lang="da-DK" sz="2000" u="sng" smtClean="0"/>
                  <a:t>enten</a:t>
                </a:r>
                <a:r>
                  <a:rPr lang="da-DK" sz="2000" smtClean="0"/>
                  <a:t> en konge </a:t>
                </a:r>
                <a:r>
                  <a:rPr lang="da-DK" sz="2000" u="sng" smtClean="0"/>
                  <a:t>eller</a:t>
                </a:r>
                <a:r>
                  <a:rPr lang="da-DK" sz="2000" smtClean="0"/>
                  <a:t> </a:t>
                </a:r>
                <a:r>
                  <a:rPr lang="da-DK" sz="2000"/>
                  <a:t>en </a:t>
                </a:r>
                <a:r>
                  <a:rPr lang="da-DK" sz="2000" smtClean="0"/>
                  <a:t>hjerter. </a:t>
                </a:r>
                <a:r>
                  <a:rPr lang="da-DK" sz="2000"/>
                  <a:t>16 kort opfylder 𝐴∪</a:t>
                </a:r>
                <a:r>
                  <a:rPr lang="da-DK" sz="2000" smtClean="0"/>
                  <a:t>𝐵: De 13 hjerter og de 4 konger, hvorved hjerter konge er talt med to gange.</a:t>
                </a:r>
                <a:endParaRPr lang="da-DK"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4221088"/>
                <a:ext cx="8424936" cy="2520280"/>
              </a:xfrm>
              <a:blipFill>
                <a:blip r:embed="rId7"/>
                <a:stretch>
                  <a:fillRect l="-651" t="-1208" r="-14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19</a:t>
            </a:fld>
            <a:endParaRPr lang="da-DK" dirty="0"/>
          </a:p>
        </p:txBody>
      </p:sp>
    </p:spTree>
    <p:extLst>
      <p:ext uri="{BB962C8B-B14F-4D97-AF65-F5344CB8AC3E}">
        <p14:creationId xmlns:p14="http://schemas.microsoft.com/office/powerpoint/2010/main" val="358050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4638"/>
            <a:ext cx="8424936" cy="1282154"/>
          </a:xfrm>
        </p:spPr>
        <p:txBody>
          <a:bodyPr>
            <a:normAutofit/>
          </a:bodyPr>
          <a:lstStyle/>
          <a:p>
            <a:r>
              <a:rPr lang="da-DK" dirty="0" smtClean="0"/>
              <a:t>Det er vigtigt at kunne regne med sandsynligheder</a:t>
            </a:r>
            <a:endParaRPr lang="da-DK" dirty="0"/>
          </a:p>
        </p:txBody>
      </p:sp>
      <p:sp>
        <p:nvSpPr>
          <p:cNvPr id="3" name="Content Placeholder 2"/>
          <p:cNvSpPr>
            <a:spLocks noGrp="1"/>
          </p:cNvSpPr>
          <p:nvPr>
            <p:ph idx="1"/>
          </p:nvPr>
        </p:nvSpPr>
        <p:spPr/>
        <p:txBody>
          <a:bodyPr/>
          <a:lstStyle/>
          <a:p>
            <a:endParaRPr lang="da-DK" dirty="0"/>
          </a:p>
        </p:txBody>
      </p:sp>
      <p:sp>
        <p:nvSpPr>
          <p:cNvPr id="4" name="Slide Number Placeholder 3"/>
          <p:cNvSpPr>
            <a:spLocks noGrp="1"/>
          </p:cNvSpPr>
          <p:nvPr>
            <p:ph type="sldNum" sz="quarter" idx="12"/>
          </p:nvPr>
        </p:nvSpPr>
        <p:spPr/>
        <p:txBody>
          <a:bodyPr/>
          <a:lstStyle/>
          <a:p>
            <a:fld id="{2CD97C06-EC96-4259-9516-82894ECCBF7D}" type="slidenum">
              <a:rPr lang="da-DK" smtClean="0"/>
              <a:t>2</a:t>
            </a:fld>
            <a:endParaRPr lang="da-DK" dirty="0"/>
          </a:p>
        </p:txBody>
      </p:sp>
      <p:pic>
        <p:nvPicPr>
          <p:cNvPr id="184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396"/>
          <a:stretch/>
        </p:blipFill>
        <p:spPr bwMode="auto">
          <a:xfrm>
            <a:off x="144016" y="2132856"/>
            <a:ext cx="8820472" cy="32266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44737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Brug af Venn diagrammer</a:t>
            </a:r>
            <a:endParaRPr lang="en-GB"/>
          </a:p>
        </p:txBody>
      </p:sp>
      <p:sp>
        <p:nvSpPr>
          <p:cNvPr id="3" name="Content Placeholder 2"/>
          <p:cNvSpPr>
            <a:spLocks noGrp="1"/>
          </p:cNvSpPr>
          <p:nvPr>
            <p:ph idx="1"/>
          </p:nvPr>
        </p:nvSpPr>
        <p:spPr/>
        <p:txBody>
          <a:bodyPr/>
          <a:lstStyle/>
          <a:p>
            <a:r>
              <a:rPr lang="en-US" smtClean="0"/>
              <a:t>Venn diagrammer, hvor det skraverede areal svarer til:  </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20</a:t>
            </a:fld>
            <a:endParaRPr lang="da-DK" dirty="0"/>
          </a:p>
        </p:txBody>
      </p:sp>
      <p:pic>
        <p:nvPicPr>
          <p:cNvPr id="5" name="Picture 4"/>
          <p:cNvPicPr>
            <a:picLocks noChangeAspect="1"/>
          </p:cNvPicPr>
          <p:nvPr/>
        </p:nvPicPr>
        <p:blipFill rotWithShape="1">
          <a:blip r:embed="rId2"/>
          <a:srcRect b="58127"/>
          <a:stretch/>
        </p:blipFill>
        <p:spPr>
          <a:xfrm>
            <a:off x="1824540" y="2105472"/>
            <a:ext cx="5494920" cy="1899592"/>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868959" y="1844824"/>
                <a:ext cx="1303947" cy="338554"/>
              </a:xfrm>
              <a:prstGeom prst="rect">
                <a:avLst/>
              </a:prstGeom>
              <a:noFill/>
            </p:spPr>
            <p:txBody>
              <a:bodyPr wrap="none" rtlCol="0">
                <a:spAutoFit/>
              </a:bodyPr>
              <a:lstStyle/>
              <a:p>
                <a:r>
                  <a:rPr lang="en-US" sz="1600" smtClean="0"/>
                  <a:t>Hændelsen </a:t>
                </a:r>
                <a14:m>
                  <m:oMath xmlns:m="http://schemas.openxmlformats.org/officeDocument/2006/math">
                    <m:r>
                      <a:rPr lang="en-US" sz="1600" b="0" i="1" smtClean="0">
                        <a:latin typeface="Cambria Math" panose="02040503050406030204" pitchFamily="18" charset="0"/>
                      </a:rPr>
                      <m:t>𝐴</m:t>
                    </m:r>
                  </m:oMath>
                </a14:m>
                <a:endParaRPr lang="en-GB" sz="1600"/>
              </a:p>
            </p:txBody>
          </p:sp>
        </mc:Choice>
        <mc:Fallback xmlns="">
          <p:sp>
            <p:nvSpPr>
              <p:cNvPr id="6" name="TextBox 5"/>
              <p:cNvSpPr txBox="1">
                <a:spLocks noRot="1" noChangeAspect="1" noMove="1" noResize="1" noEditPoints="1" noAdjustHandles="1" noChangeArrowheads="1" noChangeShapeType="1" noTextEdit="1"/>
              </p:cNvSpPr>
              <p:nvPr/>
            </p:nvSpPr>
            <p:spPr>
              <a:xfrm>
                <a:off x="1868959" y="1844824"/>
                <a:ext cx="1303947" cy="338554"/>
              </a:xfrm>
              <a:prstGeom prst="rect">
                <a:avLst/>
              </a:prstGeom>
              <a:blipFill>
                <a:blip r:embed="rId3"/>
                <a:stretch>
                  <a:fillRect l="-2817"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86546" y="1844824"/>
                <a:ext cx="2584618" cy="339132"/>
              </a:xfrm>
              <a:prstGeom prst="rect">
                <a:avLst/>
              </a:prstGeom>
              <a:noFill/>
            </p:spPr>
            <p:txBody>
              <a:bodyPr wrap="none" rtlCol="0">
                <a:spAutoFit/>
              </a:bodyPr>
              <a:lstStyle/>
              <a:p>
                <a:r>
                  <a:rPr lang="en-US" sz="1600" smtClean="0"/>
                  <a:t>Komplementærhændelsen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𝐴</m:t>
                        </m:r>
                      </m:e>
                    </m:acc>
                  </m:oMath>
                </a14:m>
                <a:endParaRPr lang="en-GB" sz="1600"/>
              </a:p>
            </p:txBody>
          </p:sp>
        </mc:Choice>
        <mc:Fallback xmlns="">
          <p:sp>
            <p:nvSpPr>
              <p:cNvPr id="7" name="TextBox 6"/>
              <p:cNvSpPr txBox="1">
                <a:spLocks noRot="1" noChangeAspect="1" noMove="1" noResize="1" noEditPoints="1" noAdjustHandles="1" noChangeArrowheads="1" noChangeShapeType="1" noTextEdit="1"/>
              </p:cNvSpPr>
              <p:nvPr/>
            </p:nvSpPr>
            <p:spPr>
              <a:xfrm>
                <a:off x="4586546" y="1844824"/>
                <a:ext cx="2584618" cy="339132"/>
              </a:xfrm>
              <a:prstGeom prst="rect">
                <a:avLst/>
              </a:prstGeom>
              <a:blipFill>
                <a:blip r:embed="rId4"/>
                <a:stretch>
                  <a:fillRect l="-1179" t="-3636" r="-7783" b="-25455"/>
                </a:stretch>
              </a:blipFill>
            </p:spPr>
            <p:txBody>
              <a:bodyPr/>
              <a:lstStyle/>
              <a:p>
                <a:r>
                  <a:rPr lang="en-GB">
                    <a:noFill/>
                  </a:rPr>
                  <a:t> </a:t>
                </a:r>
              </a:p>
            </p:txBody>
          </p:sp>
        </mc:Fallback>
      </mc:AlternateContent>
      <p:pic>
        <p:nvPicPr>
          <p:cNvPr id="8" name="Picture 7"/>
          <p:cNvPicPr>
            <a:picLocks noChangeAspect="1"/>
          </p:cNvPicPr>
          <p:nvPr/>
        </p:nvPicPr>
        <p:blipFill rotWithShape="1">
          <a:blip r:embed="rId2"/>
          <a:srcRect t="51212" b="7994"/>
          <a:stretch/>
        </p:blipFill>
        <p:spPr>
          <a:xfrm>
            <a:off x="1824540" y="4530663"/>
            <a:ext cx="5494920" cy="1850665"/>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868958" y="4271692"/>
                <a:ext cx="2464329" cy="338554"/>
              </a:xfrm>
              <a:prstGeom prst="rect">
                <a:avLst/>
              </a:prstGeom>
              <a:noFill/>
            </p:spPr>
            <p:txBody>
              <a:bodyPr wrap="none" rtlCol="0">
                <a:spAutoFit/>
              </a:bodyPr>
              <a:lstStyle/>
              <a:p>
                <a:r>
                  <a:rPr lang="en-US" sz="1600" smtClean="0"/>
                  <a:t>Foreningshændelsen </a:t>
                </a:r>
                <a14:m>
                  <m:oMath xmlns:m="http://schemas.openxmlformats.org/officeDocument/2006/math">
                    <m:r>
                      <a:rPr lang="en-US" sz="1600" b="0" i="1" smtClean="0">
                        <a:latin typeface="Cambria Math" panose="02040503050406030204" pitchFamily="18" charset="0"/>
                      </a:rPr>
                      <m:t>𝐴</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oMath>
                </a14:m>
                <a:endParaRPr lang="en-GB" sz="1600"/>
              </a:p>
            </p:txBody>
          </p:sp>
        </mc:Choice>
        <mc:Fallback xmlns="">
          <p:sp>
            <p:nvSpPr>
              <p:cNvPr id="9" name="TextBox 8"/>
              <p:cNvSpPr txBox="1">
                <a:spLocks noRot="1" noChangeAspect="1" noMove="1" noResize="1" noEditPoints="1" noAdjustHandles="1" noChangeArrowheads="1" noChangeShapeType="1" noTextEdit="1"/>
              </p:cNvSpPr>
              <p:nvPr/>
            </p:nvSpPr>
            <p:spPr>
              <a:xfrm>
                <a:off x="1868958" y="4271692"/>
                <a:ext cx="2464329" cy="338554"/>
              </a:xfrm>
              <a:prstGeom prst="rect">
                <a:avLst/>
              </a:prstGeom>
              <a:blipFill>
                <a:blip r:embed="rId5"/>
                <a:stretch>
                  <a:fillRect l="-1485"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25327" y="4269312"/>
                <a:ext cx="2177391" cy="338554"/>
              </a:xfrm>
              <a:prstGeom prst="rect">
                <a:avLst/>
              </a:prstGeom>
              <a:noFill/>
            </p:spPr>
            <p:txBody>
              <a:bodyPr wrap="none" rtlCol="0">
                <a:spAutoFit/>
              </a:bodyPr>
              <a:lstStyle/>
              <a:p>
                <a:r>
                  <a:rPr lang="en-US" sz="1600" smtClean="0"/>
                  <a:t>Fælleshændelsen </a:t>
                </a:r>
                <a14:m>
                  <m:oMath xmlns:m="http://schemas.openxmlformats.org/officeDocument/2006/math">
                    <m:r>
                      <a:rPr lang="en-US" sz="1600" b="0" i="1" smtClean="0">
                        <a:latin typeface="Cambria Math" panose="02040503050406030204" pitchFamily="18" charset="0"/>
                      </a:rPr>
                      <m:t>𝐴</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oMath>
                </a14:m>
                <a:endParaRPr lang="en-GB" sz="1600"/>
              </a:p>
            </p:txBody>
          </p:sp>
        </mc:Choice>
        <mc:Fallback xmlns="">
          <p:sp>
            <p:nvSpPr>
              <p:cNvPr id="10" name="TextBox 9"/>
              <p:cNvSpPr txBox="1">
                <a:spLocks noRot="1" noChangeAspect="1" noMove="1" noResize="1" noEditPoints="1" noAdjustHandles="1" noChangeArrowheads="1" noChangeShapeType="1" noTextEdit="1"/>
              </p:cNvSpPr>
              <p:nvPr/>
            </p:nvSpPr>
            <p:spPr>
              <a:xfrm>
                <a:off x="4625327" y="4269312"/>
                <a:ext cx="2177391" cy="338554"/>
              </a:xfrm>
              <a:prstGeom prst="rect">
                <a:avLst/>
              </a:prstGeom>
              <a:blipFill>
                <a:blip r:embed="rId6"/>
                <a:stretch>
                  <a:fillRect l="-1681" t="-5357" b="-21429"/>
                </a:stretch>
              </a:blipFill>
            </p:spPr>
            <p:txBody>
              <a:bodyPr/>
              <a:lstStyle/>
              <a:p>
                <a:r>
                  <a:rPr lang="en-GB">
                    <a:noFill/>
                  </a:rPr>
                  <a:t> </a:t>
                </a:r>
              </a:p>
            </p:txBody>
          </p:sp>
        </mc:Fallback>
      </mc:AlternateContent>
    </p:spTree>
    <p:extLst>
      <p:ext uri="{BB962C8B-B14F-4D97-AF65-F5344CB8AC3E}">
        <p14:creationId xmlns:p14="http://schemas.microsoft.com/office/powerpoint/2010/main" val="36320916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Beregning af </a:t>
            </a:r>
            <a:r>
              <a:rPr lang="da-DK" dirty="0"/>
              <a:t>sandsynligheder</a:t>
            </a:r>
          </a:p>
        </p:txBody>
      </p:sp>
      <p:sp>
        <p:nvSpPr>
          <p:cNvPr id="3" name="Content Placeholder 2"/>
          <p:cNvSpPr>
            <a:spLocks noGrp="1"/>
          </p:cNvSpPr>
          <p:nvPr>
            <p:ph idx="1"/>
          </p:nvPr>
        </p:nvSpPr>
        <p:spPr>
          <a:xfrm>
            <a:off x="539552" y="4581128"/>
            <a:ext cx="8352928" cy="2160240"/>
          </a:xfrm>
        </p:spPr>
        <p:txBody>
          <a:bodyPr/>
          <a:lstStyle/>
          <a:p>
            <a:r>
              <a:rPr lang="da-DK" sz="2000" smtClean="0"/>
              <a:t>Vi forestiller os, at vi har alle 470 ingeniører i et rum og trækker en tilfældigt.</a:t>
            </a:r>
            <a:endParaRPr lang="da-DK" sz="2000" dirty="0" smtClean="0"/>
          </a:p>
        </p:txBody>
      </p:sp>
      <p:sp>
        <p:nvSpPr>
          <p:cNvPr id="4" name="Slide Number Placeholder 3"/>
          <p:cNvSpPr>
            <a:spLocks noGrp="1"/>
          </p:cNvSpPr>
          <p:nvPr>
            <p:ph type="sldNum" sz="quarter" idx="12"/>
          </p:nvPr>
        </p:nvSpPr>
        <p:spPr/>
        <p:txBody>
          <a:bodyPr/>
          <a:lstStyle/>
          <a:p>
            <a:fld id="{2CD97C06-EC96-4259-9516-82894ECCBF7D}" type="slidenum">
              <a:rPr lang="da-DK" smtClean="0"/>
              <a:t>21</a:t>
            </a:fld>
            <a:endParaRPr lang="da-DK"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196752"/>
            <a:ext cx="6410386"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017167" y="2037415"/>
            <a:ext cx="1823897" cy="830997"/>
          </a:xfrm>
          <a:prstGeom prst="rect">
            <a:avLst/>
          </a:prstGeom>
          <a:noFill/>
        </p:spPr>
        <p:txBody>
          <a:bodyPr wrap="none" rtlCol="0">
            <a:spAutoFit/>
          </a:bodyPr>
          <a:lstStyle/>
          <a:p>
            <a:r>
              <a:rPr lang="da-DK" sz="1600" dirty="0" smtClean="0"/>
              <a:t>Kilde: </a:t>
            </a:r>
            <a:br>
              <a:rPr lang="da-DK" sz="1600" dirty="0" smtClean="0"/>
            </a:br>
            <a:r>
              <a:rPr lang="da-DK" sz="1600" dirty="0" smtClean="0"/>
              <a:t>Danmarks Statistik, </a:t>
            </a:r>
            <a:br>
              <a:rPr lang="da-DK" sz="1600" dirty="0" smtClean="0"/>
            </a:br>
            <a:r>
              <a:rPr lang="da-DK" sz="1600" dirty="0" smtClean="0"/>
              <a:t>Statistikbanken.dk</a:t>
            </a:r>
            <a:endParaRPr lang="da-DK" sz="1600" dirty="0"/>
          </a:p>
        </p:txBody>
      </p:sp>
      <p:graphicFrame>
        <p:nvGraphicFramePr>
          <p:cNvPr id="7" name="Content Placeholder 5"/>
          <p:cNvGraphicFramePr>
            <a:graphicFrameLocks/>
          </p:cNvGraphicFramePr>
          <p:nvPr>
            <p:extLst>
              <p:ext uri="{D42A27DB-BD31-4B8C-83A1-F6EECF244321}">
                <p14:modId xmlns:p14="http://schemas.microsoft.com/office/powerpoint/2010/main" val="1896454912"/>
              </p:ext>
            </p:extLst>
          </p:nvPr>
        </p:nvGraphicFramePr>
        <p:xfrm>
          <a:off x="755576" y="2996952"/>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a:lstStyle/>
                    <a:p>
                      <a:pPr algn="ctr" fontAlgn="b"/>
                      <a:r>
                        <a:rPr lang="en-GB" sz="1800" b="1" u="none" strike="noStrike" dirty="0">
                          <a:effectLst/>
                        </a:rPr>
                        <a:t>2013</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err="1">
                          <a:effectLst/>
                        </a:rPr>
                        <a:t>Maskin</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Kemi</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a:lstStyle/>
                    <a:p>
                      <a:pPr algn="l" fontAlgn="b"/>
                      <a:r>
                        <a:rPr lang="en-GB" sz="1800" b="1" u="none" strike="noStrike" dirty="0" err="1">
                          <a:effectLst/>
                        </a:rPr>
                        <a:t>Mænd</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222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112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334</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a:lstStyle/>
                    <a:p>
                      <a:pPr algn="l" fontAlgn="b"/>
                      <a:r>
                        <a:rPr lang="en-GB" sz="1800" b="1" u="none" strike="noStrike" dirty="0" err="1">
                          <a:effectLst/>
                        </a:rPr>
                        <a:t>Kvinder</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41</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95</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a:lstStyle/>
                    <a:p>
                      <a:pPr algn="l"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263</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a:lstStyle/>
                    <a:p>
                      <a:pPr algn="r" fontAlgn="b"/>
                      <a:r>
                        <a:rPr lang="en-GB" sz="1800" u="none" strike="noStrike" dirty="0">
                          <a:effectLst/>
                        </a:rPr>
                        <a:t>470</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015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Beregning af sandsynligheder</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96166" y="1276679"/>
                <a:ext cx="3612338" cy="5464689"/>
              </a:xfrm>
            </p:spPr>
            <p:txBody>
              <a:bodyPr/>
              <a:lstStyle/>
              <a:p>
                <a:pPr marL="0" indent="0">
                  <a:buNone/>
                </a:pPr>
                <a:r>
                  <a:rPr lang="en-US" sz="2000" smtClean="0">
                    <a:solidFill>
                      <a:schemeClr val="accent1">
                        <a:lumMod val="75000"/>
                      </a:schemeClr>
                    </a:solidFill>
                  </a:rPr>
                  <a:t>Antal</a:t>
                </a:r>
                <a:r>
                  <a:rPr lang="en-US" sz="2000" smtClean="0"/>
                  <a:t>:</a:t>
                </a:r>
                <a:br>
                  <a:rPr lang="en-US" sz="2000" smtClean="0"/>
                </a:br>
                <a14:m>
                  <m:oMath xmlns:m="http://schemas.openxmlformats.org/officeDocument/2006/math">
                    <m:r>
                      <a:rPr lang="en-US" sz="2000" i="1" smtClean="0">
                        <a:latin typeface="Cambria Math" panose="02040503050406030204" pitchFamily="18" charset="0"/>
                      </a:rPr>
                      <m:t>𝑁</m:t>
                    </m:r>
                    <m:r>
                      <a:rPr lang="en-US" sz="2000" i="1" smtClean="0">
                        <a:latin typeface="Cambria Math" panose="02040503050406030204" pitchFamily="18" charset="0"/>
                      </a:rPr>
                      <m:t>(</m:t>
                    </m:r>
                    <m:r>
                      <m:rPr>
                        <m:nor/>
                      </m:rPr>
                      <a:rPr lang="en-US" sz="2000">
                        <a:latin typeface="Cambria Math" panose="02040503050406030204" pitchFamily="18" charset="0"/>
                      </a:rPr>
                      <m:t>Mand</m:t>
                    </m:r>
                    <m:r>
                      <m:rPr>
                        <m:nor/>
                      </m:rPr>
                      <a:rPr lang="en-US" sz="2000">
                        <a:latin typeface="Cambria Math" panose="02040503050406030204" pitchFamily="18" charset="0"/>
                      </a:rPr>
                      <m:t>)</m:t>
                    </m:r>
                    <m:r>
                      <a:rPr lang="en-US" sz="2000" i="1">
                        <a:latin typeface="Cambria Math" panose="02040503050406030204" pitchFamily="18" charset="0"/>
                      </a:rPr>
                      <m:t>=122+222=334</m:t>
                    </m:r>
                  </m:oMath>
                </a14:m>
                <a:r>
                  <a:rPr lang="en-GB" sz="2000"/>
                  <a:t> </a:t>
                </a:r>
              </a:p>
              <a:p>
                <a:pPr marL="0" indent="0">
                  <a:buNone/>
                </a:pPr>
                <a14:m>
                  <m:oMath xmlns:m="http://schemas.openxmlformats.org/officeDocument/2006/math">
                    <m:r>
                      <a:rPr lang="en-US" sz="2000" i="1">
                        <a:latin typeface="Cambria Math" panose="02040503050406030204" pitchFamily="18" charset="0"/>
                      </a:rPr>
                      <m:t>𝑁</m:t>
                    </m:r>
                    <m:r>
                      <a:rPr lang="en-US" sz="2000" i="1">
                        <a:latin typeface="Cambria Math" panose="02040503050406030204" pitchFamily="18" charset="0"/>
                      </a:rPr>
                      <m:t>(</m:t>
                    </m:r>
                    <m:r>
                      <m:rPr>
                        <m:nor/>
                      </m:rPr>
                      <a:rPr lang="en-US" sz="2000">
                        <a:latin typeface="Cambria Math" panose="02040503050406030204" pitchFamily="18" charset="0"/>
                      </a:rPr>
                      <m:t>Ma</m:t>
                    </m:r>
                    <m:r>
                      <m:rPr>
                        <m:nor/>
                      </m:rPr>
                      <a:rPr lang="en-US" sz="2000" b="0" i="0" smtClean="0">
                        <a:latin typeface="Cambria Math" panose="02040503050406030204" pitchFamily="18" charset="0"/>
                      </a:rPr>
                      <m:t>skin</m:t>
                    </m:r>
                    <m:r>
                      <m:rPr>
                        <m:nor/>
                      </m:rPr>
                      <a:rPr lang="en-US" sz="2000">
                        <a:latin typeface="Cambria Math" panose="02040503050406030204" pitchFamily="18" charset="0"/>
                      </a:rPr>
                      <m:t>)</m:t>
                    </m:r>
                    <m:r>
                      <a:rPr lang="en-US" sz="2000" i="1">
                        <a:latin typeface="Cambria Math" panose="02040503050406030204" pitchFamily="18" charset="0"/>
                      </a:rPr>
                      <m:t>=222</m:t>
                    </m:r>
                    <m:r>
                      <a:rPr lang="en-US" sz="2000" b="0" i="1" smtClean="0">
                        <a:latin typeface="Cambria Math" panose="02040503050406030204" pitchFamily="18" charset="0"/>
                      </a:rPr>
                      <m:t>+41</m:t>
                    </m:r>
                    <m:r>
                      <a:rPr lang="en-US" sz="2000" i="1">
                        <a:latin typeface="Cambria Math" panose="02040503050406030204" pitchFamily="18" charset="0"/>
                      </a:rPr>
                      <m:t>=</m:t>
                    </m:r>
                    <m:r>
                      <a:rPr lang="en-US" sz="2000" b="0" i="1" smtClean="0">
                        <a:latin typeface="Cambria Math" panose="02040503050406030204" pitchFamily="18" charset="0"/>
                      </a:rPr>
                      <m:t>263</m:t>
                    </m:r>
                  </m:oMath>
                </a14:m>
                <a:r>
                  <a:rPr lang="en-GB" sz="2000" smtClean="0"/>
                  <a:t> </a:t>
                </a:r>
                <a:endParaRPr lang="en-GB" sz="2000"/>
              </a:p>
              <a:p>
                <a:pPr marL="0" indent="0">
                  <a:buNone/>
                </a:pPr>
                <a14:m>
                  <m:oMath xmlns:m="http://schemas.openxmlformats.org/officeDocument/2006/math">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r>
                          <m:rPr>
                            <m:nor/>
                          </m:rPr>
                          <a:rPr lang="en-US" sz="2000" b="0" i="0" smtClean="0">
                            <a:latin typeface="Cambria Math" panose="02040503050406030204" pitchFamily="18" charset="0"/>
                          </a:rPr>
                          <m:t>Mand</m:t>
                        </m:r>
                        <m:r>
                          <a:rPr lang="en-US" sz="2000" b="0" i="1" smtClean="0">
                            <a:latin typeface="Cambria Math" panose="02040503050406030204" pitchFamily="18" charset="0"/>
                            <a:ea typeface="Cambria Math" panose="02040503050406030204" pitchFamily="18" charset="0"/>
                          </a:rPr>
                          <m:t>∩</m:t>
                        </m:r>
                        <m:r>
                          <m:rPr>
                            <m:nor/>
                          </m:rPr>
                          <a:rPr lang="en-US" sz="2000" b="0" i="0" smtClean="0">
                            <a:latin typeface="Cambria Math" panose="02040503050406030204" pitchFamily="18" charset="0"/>
                            <a:ea typeface="Cambria Math" panose="02040503050406030204" pitchFamily="18" charset="0"/>
                          </a:rPr>
                          <m:t>Maskin</m:t>
                        </m:r>
                      </m:e>
                    </m:d>
                    <m:r>
                      <a:rPr lang="en-US" sz="2000" b="0" i="1" smtClean="0">
                        <a:latin typeface="Cambria Math" panose="02040503050406030204" pitchFamily="18" charset="0"/>
                        <a:ea typeface="Cambria Math" panose="02040503050406030204" pitchFamily="18" charset="0"/>
                      </a:rPr>
                      <m:t>=222</m:t>
                    </m:r>
                  </m:oMath>
                </a14:m>
                <a:r>
                  <a:rPr lang="en-US" sz="2000" b="0" smtClean="0">
                    <a:ea typeface="Cambria Math" panose="02040503050406030204" pitchFamily="18" charset="0"/>
                  </a:rPr>
                  <a:t> </a:t>
                </a:r>
              </a:p>
              <a:p>
                <a:pPr marL="0" indent="0">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𝑁</m:t>
                    </m:r>
                    <m:d>
                      <m:dPr>
                        <m:ctrlPr>
                          <a:rPr lang="en-US" sz="2000" b="0" i="1" smtClean="0">
                            <a:latin typeface="Cambria Math" panose="02040503050406030204" pitchFamily="18" charset="0"/>
                            <a:ea typeface="Cambria Math" panose="02040503050406030204" pitchFamily="18" charset="0"/>
                          </a:rPr>
                        </m:ctrlPr>
                      </m:dPr>
                      <m:e>
                        <m:r>
                          <m:rPr>
                            <m:nor/>
                          </m:rPr>
                          <a:rPr lang="en-US" sz="2000" b="0" i="0" smtClean="0">
                            <a:latin typeface="Cambria Math" panose="02040503050406030204" pitchFamily="18" charset="0"/>
                            <a:ea typeface="Cambria Math" panose="02040503050406030204" pitchFamily="18" charset="0"/>
                          </a:rPr>
                          <m:t>Mand</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m:rPr>
                                <m:nor/>
                              </m:rPr>
                              <a:rPr lang="en-US" sz="2000" b="0" i="0" smtClean="0">
                                <a:latin typeface="Cambria Math" panose="02040503050406030204" pitchFamily="18" charset="0"/>
                                <a:ea typeface="Cambria Math" panose="02040503050406030204" pitchFamily="18" charset="0"/>
                              </a:rPr>
                              <m:t>Maskin</m:t>
                            </m:r>
                          </m:e>
                        </m:acc>
                      </m:e>
                    </m:d>
                    <m:r>
                      <a:rPr lang="en-US" sz="2000" b="0" i="1" smtClean="0">
                        <a:latin typeface="Cambria Math" panose="02040503050406030204" pitchFamily="18" charset="0"/>
                        <a:ea typeface="Cambria Math" panose="02040503050406030204" pitchFamily="18" charset="0"/>
                      </a:rPr>
                      <m:t>=112</m:t>
                    </m:r>
                  </m:oMath>
                </a14:m>
                <a:r>
                  <a:rPr lang="en-US" sz="2000" b="0" smtClean="0">
                    <a:ea typeface="Cambria Math" panose="02040503050406030204" pitchFamily="18" charset="0"/>
                  </a:rPr>
                  <a:t> </a:t>
                </a:r>
              </a:p>
              <a:p>
                <a:pPr marL="0" indent="0">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m:rPr>
                            <m:nor/>
                          </m:rPr>
                          <a:rPr lang="en-US" sz="2000" b="0" i="0" smtClean="0">
                            <a:latin typeface="Cambria Math" panose="02040503050406030204" pitchFamily="18" charset="0"/>
                            <a:ea typeface="Cambria Math" panose="02040503050406030204" pitchFamily="18" charset="0"/>
                          </a:rPr>
                          <m:t>Mand</m:t>
                        </m:r>
                      </m:e>
                    </m:acc>
                    <m:r>
                      <a:rPr lang="en-US" sz="2000" b="0" i="1" smtClean="0">
                        <a:latin typeface="Cambria Math" panose="02040503050406030204" pitchFamily="18" charset="0"/>
                        <a:ea typeface="Cambria Math" panose="02040503050406030204" pitchFamily="18" charset="0"/>
                      </a:rPr>
                      <m:t>∩</m:t>
                    </m:r>
                    <m:r>
                      <m:rPr>
                        <m:nor/>
                      </m:rPr>
                      <a:rPr lang="en-US" sz="2000" b="0" i="0" smtClean="0">
                        <a:latin typeface="Cambria Math" panose="02040503050406030204" pitchFamily="18" charset="0"/>
                        <a:ea typeface="Cambria Math" panose="02040503050406030204" pitchFamily="18" charset="0"/>
                      </a:rPr>
                      <m:t>Maskin</m:t>
                    </m:r>
                    <m:r>
                      <m:rPr>
                        <m:nor/>
                      </m:rP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m:rPr>
                        <m:nor/>
                      </m:rPr>
                      <a:rPr lang="en-US" sz="2000" b="0" i="0" smtClean="0">
                        <a:latin typeface="Cambria Math" panose="02040503050406030204" pitchFamily="18" charset="0"/>
                        <a:ea typeface="Cambria Math" panose="02040503050406030204" pitchFamily="18" charset="0"/>
                      </a:rPr>
                      <m:t>41</m:t>
                    </m:r>
                  </m:oMath>
                </a14:m>
                <a:r>
                  <a:rPr lang="en-US" sz="2000" b="0" smtClean="0">
                    <a:ea typeface="Cambria Math" panose="02040503050406030204" pitchFamily="18" charset="0"/>
                  </a:rPr>
                  <a:t> </a:t>
                </a:r>
              </a:p>
              <a:p>
                <a:pPr marL="0" indent="0">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𝑁</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m:rPr>
                                <m:nor/>
                              </m:rPr>
                              <a:rPr lang="en-US" sz="2000">
                                <a:latin typeface="Cambria Math" panose="02040503050406030204" pitchFamily="18" charset="0"/>
                                <a:ea typeface="Cambria Math" panose="02040503050406030204" pitchFamily="18" charset="0"/>
                              </a:rPr>
                              <m:t>Mand</m:t>
                            </m:r>
                          </m:e>
                        </m:acc>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m:rPr>
                                <m:nor/>
                              </m:rPr>
                              <a:rPr lang="en-US" sz="2000">
                                <a:latin typeface="Cambria Math" panose="02040503050406030204" pitchFamily="18" charset="0"/>
                                <a:ea typeface="Cambria Math" panose="02040503050406030204" pitchFamily="18" charset="0"/>
                              </a:rPr>
                              <m:t>Maskin</m:t>
                            </m:r>
                          </m:e>
                        </m:acc>
                      </m:e>
                    </m:d>
                    <m:r>
                      <a:rPr lang="en-US" sz="2000" b="0" i="0" smtClean="0">
                        <a:latin typeface="Cambria Math" panose="02040503050406030204" pitchFamily="18" charset="0"/>
                        <a:ea typeface="Cambria Math" panose="02040503050406030204" pitchFamily="18" charset="0"/>
                      </a:rPr>
                      <m:t>=95</m:t>
                    </m:r>
                  </m:oMath>
                </a14:m>
                <a:r>
                  <a:rPr lang="en-US" sz="2000" b="0" smtClean="0">
                    <a:ea typeface="Cambria Math" panose="02040503050406030204" pitchFamily="18" charset="0"/>
                  </a:rPr>
                  <a:t> </a:t>
                </a:r>
              </a:p>
              <a:p>
                <a:pPr marL="0" indent="0">
                  <a:buNone/>
                </a:pPr>
                <a:endParaRPr lang="en-US" sz="1600" b="0" smtClean="0">
                  <a:ea typeface="Cambria Math" panose="02040503050406030204" pitchFamily="18" charset="0"/>
                </a:endParaRPr>
              </a:p>
              <a:p>
                <a:pPr marL="0" indent="0">
                  <a:buNone/>
                </a:pPr>
                <a:r>
                  <a:rPr lang="en-US" sz="2000" smtClean="0">
                    <a:solidFill>
                      <a:schemeClr val="accent1">
                        <a:lumMod val="75000"/>
                      </a:schemeClr>
                    </a:solidFill>
                    <a:ea typeface="Cambria Math" panose="02040503050406030204" pitchFamily="18" charset="0"/>
                  </a:rPr>
                  <a:t>Sandsynligheder</a:t>
                </a:r>
                <a:r>
                  <a:rPr lang="en-US" sz="2000" smtClean="0">
                    <a:ea typeface="Cambria Math" panose="02040503050406030204" pitchFamily="18" charset="0"/>
                  </a:rPr>
                  <a:t>:</a:t>
                </a:r>
                <a:endParaRPr lang="en-US" sz="2000" b="0" smtClean="0">
                  <a:ea typeface="Cambria Math" panose="02040503050406030204" pitchFamily="18" charset="0"/>
                </a:endParaRPr>
              </a:p>
              <a:p>
                <a:pPr marL="0" indent="0">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𝑃</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1" smtClean="0">
                            <a:latin typeface="Cambria Math" panose="02040503050406030204" pitchFamily="18" charset="0"/>
                            <a:ea typeface="Cambria Math" panose="02040503050406030204" pitchFamily="18" charset="0"/>
                          </a:rPr>
                          <m:t>Mandlig</m:t>
                        </m:r>
                        <m:r>
                          <a:rPr lang="en-US" sz="2000" b="0" i="1"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kemi</m:t>
                        </m:r>
                        <m:r>
                          <m:rPr>
                            <m:sty m:val="p"/>
                          </m:rPr>
                          <a:rPr lang="en-US" sz="2000" b="0" i="1" smtClean="0">
                            <a:latin typeface="Cambria Math" panose="02040503050406030204" pitchFamily="18" charset="0"/>
                            <a:ea typeface="Cambria Math" panose="02040503050406030204" pitchFamily="18" charset="0"/>
                          </a:rPr>
                          <m:t>ingeni</m:t>
                        </m:r>
                        <m:r>
                          <a:rPr lang="en-US" sz="2000" b="0" i="1" smtClean="0">
                            <a:latin typeface="Cambria Math" panose="02040503050406030204" pitchFamily="18" charset="0"/>
                            <a:ea typeface="Cambria Math" panose="02040503050406030204" pitchFamily="18" charset="0"/>
                          </a:rPr>
                          <m:t>ø</m:t>
                        </m:r>
                        <m:r>
                          <m:rPr>
                            <m:sty m:val="p"/>
                          </m:rPr>
                          <a:rPr lang="en-US" sz="2000" b="0" i="1" smtClean="0">
                            <a:latin typeface="Cambria Math" panose="02040503050406030204" pitchFamily="18" charset="0"/>
                            <a:ea typeface="Cambria Math" panose="02040503050406030204" pitchFamily="18" charset="0"/>
                          </a:rPr>
                          <m:t>r</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d>
                      <m:dPr>
                        <m:ctrlPr>
                          <a:rPr lang="en-US" sz="2000" i="1">
                            <a:latin typeface="Cambria Math" panose="02040503050406030204" pitchFamily="18" charset="0"/>
                            <a:ea typeface="Cambria Math" panose="02040503050406030204" pitchFamily="18" charset="0"/>
                          </a:rPr>
                        </m:ctrlPr>
                      </m:dPr>
                      <m:e>
                        <m:r>
                          <m:rPr>
                            <m:nor/>
                          </m:rPr>
                          <a:rPr lang="en-US" sz="2000">
                            <a:latin typeface="Cambria Math" panose="02040503050406030204" pitchFamily="18" charset="0"/>
                            <a:ea typeface="Cambria Math" panose="02040503050406030204" pitchFamily="18" charset="0"/>
                          </a:rPr>
                          <m:t>Mand</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m:rPr>
                                <m:nor/>
                              </m:rPr>
                              <a:rPr lang="en-US" sz="2000">
                                <a:latin typeface="Cambria Math" panose="02040503050406030204" pitchFamily="18" charset="0"/>
                                <a:ea typeface="Cambria Math" panose="02040503050406030204" pitchFamily="18" charset="0"/>
                              </a:rPr>
                              <m:t>Maskin</m:t>
                            </m:r>
                          </m:e>
                        </m:acc>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Mand</m:t>
                        </m:r>
                        <m:r>
                          <a:rPr lang="en-US" sz="2000" b="0" i="1" smtClean="0">
                            <a:latin typeface="Cambria Math" panose="02040503050406030204" pitchFamily="18" charset="0"/>
                            <a:ea typeface="Cambria Math" panose="02040503050406030204" pitchFamily="18" charset="0"/>
                          </a:rPr>
                          <m:t>  ∩  </m:t>
                        </m:r>
                        <m:acc>
                          <m:accPr>
                            <m:chr m:val="̅"/>
                            <m:ctrlPr>
                              <a:rPr lang="en-US" sz="2000" b="0" i="1" smtClean="0">
                                <a:latin typeface="Cambria Math" panose="02040503050406030204" pitchFamily="18" charset="0"/>
                                <a:ea typeface="Cambria Math" panose="02040503050406030204" pitchFamily="18" charset="0"/>
                              </a:rPr>
                            </m:ctrlPr>
                          </m:accPr>
                          <m:e>
                            <m:r>
                              <m:rPr>
                                <m:sty m:val="p"/>
                              </m:rPr>
                              <a:rPr lang="en-US" sz="2000" b="0" i="0" smtClean="0">
                                <a:latin typeface="Cambria Math" panose="02040503050406030204" pitchFamily="18" charset="0"/>
                                <a:ea typeface="Cambria Math" panose="02040503050406030204" pitchFamily="18" charset="0"/>
                              </a:rPr>
                              <m:t>Maskin</m:t>
                            </m:r>
                          </m:e>
                        </m:acc>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112</m:t>
                        </m:r>
                      </m:num>
                      <m:den>
                        <m:r>
                          <a:rPr lang="en-US" sz="2000" b="0" i="1" smtClean="0">
                            <a:latin typeface="Cambria Math" panose="02040503050406030204" pitchFamily="18" charset="0"/>
                            <a:ea typeface="Cambria Math" panose="02040503050406030204" pitchFamily="18" charset="0"/>
                          </a:rPr>
                          <m:t>470</m:t>
                        </m:r>
                      </m:den>
                    </m:f>
                    <m:r>
                      <a:rPr lang="en-US" sz="2000" b="0" i="1" smtClean="0">
                        <a:latin typeface="Cambria Math" panose="02040503050406030204" pitchFamily="18" charset="0"/>
                        <a:ea typeface="Cambria Math" panose="02040503050406030204" pitchFamily="18" charset="0"/>
                      </a:rPr>
                      <m:t>=0.24</m:t>
                    </m:r>
                  </m:oMath>
                </a14:m>
                <a:r>
                  <a:rPr lang="en-US" sz="1800" b="0" smtClean="0">
                    <a:ea typeface="Cambria Math" panose="02040503050406030204" pitchFamily="18" charset="0"/>
                  </a:rPr>
                  <a:t> </a:t>
                </a:r>
              </a:p>
              <a:p>
                <a:pPr marL="0" indent="0">
                  <a:buNone/>
                </a:pPr>
                <a:r>
                  <a:rPr lang="en-US" sz="1800" smtClean="0">
                    <a:ea typeface="Cambria Math" panose="02040503050406030204" pitchFamily="18" charset="0"/>
                  </a:rPr>
                  <a:t>o.s.v.</a:t>
                </a:r>
                <a:endParaRPr lang="en-US" sz="1800" b="0" smtClean="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96166" y="1276679"/>
                <a:ext cx="3612338" cy="5464689"/>
              </a:xfrm>
              <a:blipFill>
                <a:blip r:embed="rId2"/>
                <a:stretch>
                  <a:fillRect l="-1858"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a:xfrm>
            <a:off x="8460432" y="6453336"/>
            <a:ext cx="405408" cy="293117"/>
          </a:xfrm>
        </p:spPr>
        <p:txBody>
          <a:bodyPr/>
          <a:lstStyle/>
          <a:p>
            <a:fld id="{2CD97C06-EC96-4259-9516-82894ECCBF7D}" type="slidenum">
              <a:rPr lang="da-DK" smtClean="0"/>
              <a:t>22</a:t>
            </a:fld>
            <a:endParaRPr lang="da-DK" dirty="0"/>
          </a:p>
        </p:txBody>
      </p:sp>
      <p:grpSp>
        <p:nvGrpSpPr>
          <p:cNvPr id="18" name="Group 17"/>
          <p:cNvGrpSpPr/>
          <p:nvPr/>
        </p:nvGrpSpPr>
        <p:grpSpPr>
          <a:xfrm>
            <a:off x="441382" y="3789041"/>
            <a:ext cx="4768377" cy="2880319"/>
            <a:chOff x="2214113" y="1124744"/>
            <a:chExt cx="4768377" cy="2880319"/>
          </a:xfrm>
        </p:grpSpPr>
        <p:grpSp>
          <p:nvGrpSpPr>
            <p:cNvPr id="5" name="Group 4"/>
            <p:cNvGrpSpPr/>
            <p:nvPr/>
          </p:nvGrpSpPr>
          <p:grpSpPr>
            <a:xfrm>
              <a:off x="2214113" y="1124744"/>
              <a:ext cx="4768377" cy="2880319"/>
              <a:chOff x="822811" y="1412776"/>
              <a:chExt cx="4768377" cy="2880319"/>
            </a:xfrm>
          </p:grpSpPr>
          <p:grpSp>
            <p:nvGrpSpPr>
              <p:cNvPr id="6" name="Group 5"/>
              <p:cNvGrpSpPr/>
              <p:nvPr/>
            </p:nvGrpSpPr>
            <p:grpSpPr>
              <a:xfrm>
                <a:off x="899592" y="1844823"/>
                <a:ext cx="4608512" cy="2448272"/>
                <a:chOff x="1259632" y="2204864"/>
                <a:chExt cx="4608512" cy="2448272"/>
              </a:xfrm>
            </p:grpSpPr>
            <p:sp>
              <p:nvSpPr>
                <p:cNvPr id="12" name="Oval 11"/>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7" name="TextBox 6"/>
              <p:cNvSpPr txBox="1"/>
              <p:nvPr/>
            </p:nvSpPr>
            <p:spPr>
              <a:xfrm>
                <a:off x="822811" y="1412776"/>
                <a:ext cx="184731" cy="400110"/>
              </a:xfrm>
              <a:prstGeom prst="rect">
                <a:avLst/>
              </a:prstGeom>
              <a:noFill/>
            </p:spPr>
            <p:txBody>
              <a:bodyPr wrap="none" rtlCol="0">
                <a:spAutoFit/>
              </a:bodyPr>
              <a:lstStyle/>
              <a:p>
                <a:endParaRPr lang="da-DK" sz="2000" dirty="0"/>
              </a:p>
            </p:txBody>
          </p:sp>
          <mc:AlternateContent xmlns:mc="http://schemas.openxmlformats.org/markup-compatibility/2006" xmlns:a14="http://schemas.microsoft.com/office/drawing/2010/main">
            <mc:Choice Requires="a14">
              <p:sp>
                <p:nvSpPr>
                  <p:cNvPr id="8" name="Rectangle 7"/>
                  <p:cNvSpPr/>
                  <p:nvPr/>
                </p:nvSpPr>
                <p:spPr>
                  <a:xfrm>
                    <a:off x="2782155" y="2817799"/>
                    <a:ext cx="6703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222</m:t>
                          </m:r>
                        </m:oMath>
                      </m:oMathPara>
                    </a14:m>
                    <a:endParaRPr lang="en-GB" sz="2000" dirty="0"/>
                  </a:p>
                </p:txBody>
              </p:sp>
            </mc:Choice>
            <mc:Fallback xmlns="">
              <p:sp>
                <p:nvSpPr>
                  <p:cNvPr id="8" name="Rectangle 7"/>
                  <p:cNvSpPr>
                    <a:spLocks noRot="1" noChangeAspect="1" noMove="1" noResize="1" noEditPoints="1" noAdjustHandles="1" noChangeArrowheads="1" noChangeShapeType="1" noTextEdit="1"/>
                  </p:cNvSpPr>
                  <p:nvPr/>
                </p:nvSpPr>
                <p:spPr>
                  <a:xfrm>
                    <a:off x="2782155" y="2817799"/>
                    <a:ext cx="670376" cy="400110"/>
                  </a:xfrm>
                  <a:prstGeom prst="rect">
                    <a:avLst/>
                  </a:prstGeom>
                  <a:blipFill>
                    <a:blip r:embed="rId13"/>
                    <a:stretch>
                      <a:fillRect/>
                    </a:stretch>
                  </a:blipFill>
                </p:spPr>
                <p:txBody>
                  <a:bodyPr/>
                  <a:lstStyle/>
                  <a:p>
                    <a:r>
                      <a:rPr lang="en-GB">
                        <a:noFill/>
                      </a:rPr>
                      <a:t> </a:t>
                    </a:r>
                  </a:p>
                </p:txBody>
              </p:sp>
            </mc:Fallback>
          </mc:AlternateContent>
          <p:sp>
            <p:nvSpPr>
              <p:cNvPr id="9" name="Rectangle 8"/>
              <p:cNvSpPr/>
              <p:nvPr/>
            </p:nvSpPr>
            <p:spPr>
              <a:xfrm>
                <a:off x="998833" y="2086234"/>
                <a:ext cx="797013" cy="400110"/>
              </a:xfrm>
              <a:prstGeom prst="rect">
                <a:avLst/>
              </a:prstGeom>
            </p:spPr>
            <p:txBody>
              <a:bodyPr wrap="none">
                <a:spAutoFit/>
              </a:bodyPr>
              <a:lstStyle/>
              <a:p>
                <a:r>
                  <a:rPr lang="en-US" sz="2000" smtClean="0"/>
                  <a:t>Mand</a:t>
                </a:r>
                <a:endParaRPr lang="en-GB" sz="2000" dirty="0"/>
              </a:p>
            </p:txBody>
          </p:sp>
          <p:sp>
            <p:nvSpPr>
              <p:cNvPr id="10" name="Rectangle 9"/>
              <p:cNvSpPr/>
              <p:nvPr/>
            </p:nvSpPr>
            <p:spPr>
              <a:xfrm>
                <a:off x="4286252" y="2062551"/>
                <a:ext cx="939681" cy="400110"/>
              </a:xfrm>
              <a:prstGeom prst="rect">
                <a:avLst/>
              </a:prstGeom>
            </p:spPr>
            <p:txBody>
              <a:bodyPr wrap="none">
                <a:spAutoFit/>
              </a:bodyPr>
              <a:lstStyle/>
              <a:p>
                <a:r>
                  <a:rPr lang="en-US" sz="2000" smtClean="0"/>
                  <a:t>Maskin</a:t>
                </a:r>
                <a:endParaRPr lang="en-GB" sz="2000" dirty="0"/>
              </a:p>
            </p:txBody>
          </p:sp>
          <mc:AlternateContent xmlns:mc="http://schemas.openxmlformats.org/markup-compatibility/2006" xmlns:a14="http://schemas.microsoft.com/office/drawing/2010/main">
            <mc:Choice Requires="a14">
              <p:sp>
                <p:nvSpPr>
                  <p:cNvPr id="11" name="Rectangle 10"/>
                  <p:cNvSpPr/>
                  <p:nvPr/>
                </p:nvSpPr>
                <p:spPr>
                  <a:xfrm>
                    <a:off x="4620858" y="1441505"/>
                    <a:ext cx="970330" cy="400110"/>
                  </a:xfrm>
                  <a:prstGeom prst="rect">
                    <a:avLst/>
                  </a:prstGeom>
                </p:spPr>
                <p:txBody>
                  <a:bodyPr wrap="none">
                    <a:spAutoFit/>
                  </a:bodyPr>
                  <a:lstStyle/>
                  <a:p>
                    <a14:m>
                      <m:oMath xmlns:m="http://schemas.openxmlformats.org/officeDocument/2006/math">
                        <m:r>
                          <a:rPr lang="da-DK" sz="2000" b="0" i="1" smtClean="0">
                            <a:latin typeface="Cambria Math"/>
                          </a:rPr>
                          <m:t>𝑈</m:t>
                        </m:r>
                      </m:oMath>
                    </a14:m>
                    <a:r>
                      <a:rPr lang="en-GB" sz="2000" dirty="0" smtClean="0"/>
                      <a:t> </a:t>
                    </a:r>
                    <a:r>
                      <a:rPr lang="en-GB" sz="2000" smtClean="0"/>
                      <a:t>(470)</a:t>
                    </a:r>
                    <a:endParaRPr lang="en-GB" sz="2000" dirty="0"/>
                  </a:p>
                </p:txBody>
              </p:sp>
            </mc:Choice>
            <mc:Fallback xmlns="">
              <p:sp>
                <p:nvSpPr>
                  <p:cNvPr id="11" name="Rectangle 10"/>
                  <p:cNvSpPr>
                    <a:spLocks noRot="1" noChangeAspect="1" noMove="1" noResize="1" noEditPoints="1" noAdjustHandles="1" noChangeArrowheads="1" noChangeShapeType="1" noTextEdit="1"/>
                  </p:cNvSpPr>
                  <p:nvPr/>
                </p:nvSpPr>
                <p:spPr>
                  <a:xfrm>
                    <a:off x="4620858" y="1441505"/>
                    <a:ext cx="970330" cy="400110"/>
                  </a:xfrm>
                  <a:prstGeom prst="rect">
                    <a:avLst/>
                  </a:prstGeom>
                  <a:blipFill>
                    <a:blip r:embed="rId14"/>
                    <a:stretch>
                      <a:fillRect t="-7576" r="-5000" b="-2575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 name="Rectangle 14"/>
                <p:cNvSpPr/>
                <p:nvPr/>
              </p:nvSpPr>
              <p:spPr>
                <a:xfrm>
                  <a:off x="3097987" y="2580872"/>
                  <a:ext cx="6703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112</m:t>
                        </m:r>
                      </m:oMath>
                    </m:oMathPara>
                  </a14:m>
                  <a:endParaRPr lang="en-GB" sz="2000" dirty="0"/>
                </a:p>
              </p:txBody>
            </p:sp>
          </mc:Choice>
          <mc:Fallback xmlns="">
            <p:sp>
              <p:nvSpPr>
                <p:cNvPr id="15" name="Rectangle 14"/>
                <p:cNvSpPr>
                  <a:spLocks noRot="1" noChangeAspect="1" noMove="1" noResize="1" noEditPoints="1" noAdjustHandles="1" noChangeArrowheads="1" noChangeShapeType="1" noTextEdit="1"/>
                </p:cNvSpPr>
                <p:nvPr/>
              </p:nvSpPr>
              <p:spPr>
                <a:xfrm>
                  <a:off x="3097987" y="2580872"/>
                  <a:ext cx="670376" cy="400110"/>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252291" y="2539619"/>
                  <a:ext cx="52770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41</m:t>
                        </m:r>
                      </m:oMath>
                    </m:oMathPara>
                  </a14:m>
                  <a:endParaRPr lang="en-GB" sz="2000" dirty="0"/>
                </a:p>
              </p:txBody>
            </p:sp>
          </mc:Choice>
          <mc:Fallback xmlns="">
            <p:sp>
              <p:nvSpPr>
                <p:cNvPr id="16" name="Rectangle 15"/>
                <p:cNvSpPr>
                  <a:spLocks noRot="1" noChangeAspect="1" noMove="1" noResize="1" noEditPoints="1" noAdjustHandles="1" noChangeArrowheads="1" noChangeShapeType="1" noTextEdit="1"/>
                </p:cNvSpPr>
                <p:nvPr/>
              </p:nvSpPr>
              <p:spPr>
                <a:xfrm>
                  <a:off x="5252291" y="2539619"/>
                  <a:ext cx="527709" cy="400110"/>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973906" y="3360199"/>
                  <a:ext cx="52770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95</m:t>
                        </m:r>
                      </m:oMath>
                    </m:oMathPara>
                  </a14:m>
                  <a:endParaRPr lang="en-GB" sz="2000" dirty="0"/>
                </a:p>
              </p:txBody>
            </p:sp>
          </mc:Choice>
          <mc:Fallback xmlns="">
            <p:sp>
              <p:nvSpPr>
                <p:cNvPr id="17" name="Rectangle 16"/>
                <p:cNvSpPr>
                  <a:spLocks noRot="1" noChangeAspect="1" noMove="1" noResize="1" noEditPoints="1" noAdjustHandles="1" noChangeArrowheads="1" noChangeShapeType="1" noTextEdit="1"/>
                </p:cNvSpPr>
                <p:nvPr/>
              </p:nvSpPr>
              <p:spPr>
                <a:xfrm>
                  <a:off x="5973906" y="3360199"/>
                  <a:ext cx="527709" cy="400110"/>
                </a:xfrm>
                <a:prstGeom prst="rect">
                  <a:avLst/>
                </a:prstGeom>
                <a:blipFill>
                  <a:blip r:embed="rId17"/>
                  <a:stretch>
                    <a:fillRect/>
                  </a:stretch>
                </a:blipFill>
              </p:spPr>
              <p:txBody>
                <a:bodyPr/>
                <a:lstStyle/>
                <a:p>
                  <a:r>
                    <a:rPr lang="en-GB">
                      <a:noFill/>
                    </a:rPr>
                    <a:t> </a:t>
                  </a:r>
                </a:p>
              </p:txBody>
            </p:sp>
          </mc:Fallback>
        </mc:AlternateContent>
      </p:grpSp>
      <p:graphicFrame>
        <p:nvGraphicFramePr>
          <p:cNvPr id="19" name="Content Placeholder 5"/>
          <p:cNvGraphicFramePr>
            <a:graphicFrameLocks/>
          </p:cNvGraphicFramePr>
          <p:nvPr>
            <p:extLst>
              <p:ext uri="{D42A27DB-BD31-4B8C-83A1-F6EECF244321}">
                <p14:modId xmlns:p14="http://schemas.microsoft.com/office/powerpoint/2010/main" val="2556506908"/>
              </p:ext>
            </p:extLst>
          </p:nvPr>
        </p:nvGraphicFramePr>
        <p:xfrm>
          <a:off x="500495" y="1276679"/>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a:lstStyle/>
                    <a:p>
                      <a:pPr algn="ctr" fontAlgn="b"/>
                      <a:r>
                        <a:rPr lang="en-GB" sz="1800" b="1" u="none" strike="noStrike" dirty="0">
                          <a:effectLst/>
                        </a:rPr>
                        <a:t>2013</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err="1">
                          <a:effectLst/>
                        </a:rPr>
                        <a:t>Maskin</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Kemi</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a:lstStyle/>
                    <a:p>
                      <a:pPr algn="l" fontAlgn="b"/>
                      <a:r>
                        <a:rPr lang="en-GB" sz="1800" b="1" u="none" strike="noStrike" dirty="0" err="1">
                          <a:effectLst/>
                        </a:rPr>
                        <a:t>Mænd</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222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112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334</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a:lstStyle/>
                    <a:p>
                      <a:pPr algn="l" fontAlgn="b"/>
                      <a:r>
                        <a:rPr lang="en-GB" sz="1800" b="1" u="none" strike="noStrike" dirty="0" err="1">
                          <a:effectLst/>
                        </a:rPr>
                        <a:t>Kvinder</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41</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95</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a:lstStyle/>
                    <a:p>
                      <a:pPr algn="l"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263</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a:lstStyle/>
                    <a:p>
                      <a:pPr algn="r" fontAlgn="b"/>
                      <a:r>
                        <a:rPr lang="en-GB" sz="1800" u="none" strike="noStrike" dirty="0">
                          <a:effectLst/>
                        </a:rPr>
                        <a:t>470</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
        <p:nvSpPr>
          <p:cNvPr id="20" name="TextBox 19"/>
          <p:cNvSpPr txBox="1"/>
          <p:nvPr/>
        </p:nvSpPr>
        <p:spPr>
          <a:xfrm>
            <a:off x="427008" y="2860149"/>
            <a:ext cx="3470887" cy="923330"/>
          </a:xfrm>
          <a:prstGeom prst="rect">
            <a:avLst/>
          </a:prstGeom>
          <a:noFill/>
        </p:spPr>
        <p:txBody>
          <a:bodyPr wrap="none" rtlCol="0">
            <a:spAutoFit/>
          </a:bodyPr>
          <a:lstStyle/>
          <a:p>
            <a:r>
              <a:rPr lang="en-US" smtClean="0"/>
              <a:t>Eksempler på h</a:t>
            </a:r>
            <a:r>
              <a:rPr lang="en-US" smtClean="0"/>
              <a:t>ændelser</a:t>
            </a:r>
            <a:r>
              <a:rPr lang="en-US" smtClean="0"/>
              <a:t>: </a:t>
            </a:r>
            <a:br>
              <a:rPr lang="en-US" smtClean="0"/>
            </a:br>
            <a:r>
              <a:rPr lang="en-US" b="1" smtClean="0"/>
              <a:t>Mand</a:t>
            </a:r>
            <a:r>
              <a:rPr lang="en-US" smtClean="0"/>
              <a:t>: 	Det er en mand</a:t>
            </a:r>
            <a:br>
              <a:rPr lang="en-US" smtClean="0"/>
            </a:br>
            <a:r>
              <a:rPr lang="en-US" b="1" smtClean="0"/>
              <a:t>Maskin</a:t>
            </a:r>
            <a:r>
              <a:rPr lang="en-US" smtClean="0"/>
              <a:t>: 	Det er en maskiningeniør</a:t>
            </a:r>
            <a:endParaRPr lang="en-GB"/>
          </a:p>
        </p:txBody>
      </p:sp>
    </p:spTree>
    <p:extLst>
      <p:ext uri="{BB962C8B-B14F-4D97-AF65-F5344CB8AC3E}">
        <p14:creationId xmlns:p14="http://schemas.microsoft.com/office/powerpoint/2010/main" val="32561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Beregning af </a:t>
            </a:r>
            <a:r>
              <a:rPr lang="da-DK" dirty="0"/>
              <a:t>sandsynligheder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9552" y="3140968"/>
                <a:ext cx="8352928" cy="3600400"/>
              </a:xfrm>
            </p:spPr>
            <p:txBody>
              <a:bodyPr/>
              <a:lstStyle/>
              <a:p>
                <a:r>
                  <a:rPr lang="da-DK" sz="2000" dirty="0" smtClean="0"/>
                  <a:t>Eksempler på beregning af sandsynligheder:</a:t>
                </a:r>
                <a:br>
                  <a:rPr lang="da-DK" sz="2000" dirty="0" smtClean="0"/>
                </a:br>
                <a:r>
                  <a:rPr lang="da-DK" sz="2000" dirty="0" smtClean="0"/>
                  <a:t>334 ud af 470 er mænd</a:t>
                </a:r>
                <a:r>
                  <a:rPr lang="da-DK" sz="2000" smtClean="0"/>
                  <a:t>, så </a:t>
                </a:r>
                <a14:m>
                  <m:oMath xmlns:m="http://schemas.openxmlformats.org/officeDocument/2006/math">
                    <m:r>
                      <a:rPr lang="en-US" sz="2000" b="0" i="1" smtClean="0">
                        <a:solidFill>
                          <a:schemeClr val="accent1">
                            <a:lumMod val="75000"/>
                          </a:schemeClr>
                        </a:solidFill>
                        <a:latin typeface="Cambria Math" panose="02040503050406030204" pitchFamily="18" charset="0"/>
                      </a:rPr>
                      <m:t>𝑃</m:t>
                    </m:r>
                    <m:d>
                      <m:dPr>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Mand</m:t>
                        </m:r>
                      </m:e>
                    </m:d>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334</m:t>
                        </m:r>
                      </m:num>
                      <m:den>
                        <m:r>
                          <a:rPr lang="en-US" sz="2000" b="0" i="1" smtClean="0">
                            <a:latin typeface="Cambria Math" panose="02040503050406030204" pitchFamily="18" charset="0"/>
                          </a:rPr>
                          <m:t>470=0.71</m:t>
                        </m:r>
                      </m:den>
                    </m:f>
                  </m:oMath>
                </a14:m>
                <a:r>
                  <a:rPr lang="da-DK" sz="2000" smtClean="0"/>
                  <a:t> </a:t>
                </a:r>
                <a:endParaRPr lang="da-DK" sz="2000" dirty="0" smtClean="0"/>
              </a:p>
              <a:p>
                <a14:m>
                  <m:oMath xmlns:m="http://schemas.openxmlformats.org/officeDocument/2006/math">
                    <m:r>
                      <a:rPr lang="en-US" sz="2000" i="1">
                        <a:solidFill>
                          <a:schemeClr val="accent1">
                            <a:lumMod val="75000"/>
                          </a:schemeClr>
                        </a:solidFill>
                        <a:latin typeface="Cambria Math" panose="02040503050406030204" pitchFamily="18" charset="0"/>
                      </a:rPr>
                      <m:t>𝑃</m:t>
                    </m:r>
                    <m:d>
                      <m:dPr>
                        <m:ctrlPr>
                          <a:rPr lang="en-US" sz="2000" i="1">
                            <a:solidFill>
                              <a:schemeClr val="accent1">
                                <a:lumMod val="75000"/>
                              </a:schemeClr>
                            </a:solidFill>
                            <a:latin typeface="Cambria Math" panose="02040503050406030204" pitchFamily="18" charset="0"/>
                          </a:rPr>
                        </m:ctrlPr>
                      </m:dPr>
                      <m:e>
                        <m:acc>
                          <m:accPr>
                            <m:chr m:val="̅"/>
                            <m:ctrlPr>
                              <a:rPr lang="en-US" sz="2000" i="1" smtClean="0">
                                <a:solidFill>
                                  <a:schemeClr val="accent1">
                                    <a:lumMod val="75000"/>
                                  </a:schemeClr>
                                </a:solidFill>
                                <a:latin typeface="Cambria Math" panose="02040503050406030204" pitchFamily="18" charset="0"/>
                              </a:rPr>
                            </m:ctrlPr>
                          </m:accPr>
                          <m:e>
                            <m:r>
                              <m:rPr>
                                <m:sty m:val="p"/>
                              </m:rPr>
                              <a:rPr lang="en-US" sz="2000">
                                <a:solidFill>
                                  <a:schemeClr val="accent1">
                                    <a:lumMod val="75000"/>
                                  </a:schemeClr>
                                </a:solidFill>
                                <a:latin typeface="Cambria Math" panose="02040503050406030204" pitchFamily="18" charset="0"/>
                              </a:rPr>
                              <m:t>Mand</m:t>
                            </m:r>
                          </m:e>
                        </m:acc>
                      </m:e>
                    </m:d>
                    <m:r>
                      <a:rPr lang="en-US" sz="2000" i="1">
                        <a:latin typeface="Cambria Math" panose="02040503050406030204" pitchFamily="18" charset="0"/>
                      </a:rPr>
                      <m:t>=</m:t>
                    </m:r>
                    <m:r>
                      <a:rPr lang="en-US" sz="2000" b="0" i="1" smtClean="0">
                        <a:latin typeface="Cambria Math" panose="02040503050406030204" pitchFamily="18" charset="0"/>
                      </a:rPr>
                      <m:t>1−0.71=0.29</m:t>
                    </m:r>
                  </m:oMath>
                </a14:m>
                <a:r>
                  <a:rPr lang="da-DK" sz="2000" smtClean="0">
                    <a:solidFill>
                      <a:schemeClr val="tx2"/>
                    </a:solidFill>
                  </a:rPr>
                  <a:t>.</a:t>
                </a:r>
                <a:br>
                  <a:rPr lang="da-DK" sz="2000" smtClean="0">
                    <a:solidFill>
                      <a:schemeClr val="tx2"/>
                    </a:solidFill>
                  </a:rPr>
                </a:br>
                <a:r>
                  <a:rPr lang="da-DK" sz="2000" smtClean="0"/>
                  <a:t>Det samme som </a:t>
                </a:r>
                <a14:m>
                  <m:oMath xmlns:m="http://schemas.openxmlformats.org/officeDocument/2006/math">
                    <m:r>
                      <a:rPr lang="en-US" sz="2000" b="0" i="1" smtClean="0">
                        <a:solidFill>
                          <a:schemeClr val="accent1">
                            <a:lumMod val="75000"/>
                          </a:schemeClr>
                        </a:solidFill>
                        <a:latin typeface="Cambria Math" panose="02040503050406030204" pitchFamily="18" charset="0"/>
                      </a:rPr>
                      <m:t>𝑃</m:t>
                    </m:r>
                    <m:d>
                      <m:dPr>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Kvinde</m:t>
                        </m:r>
                      </m:e>
                    </m:d>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136</m:t>
                        </m:r>
                      </m:num>
                      <m:den>
                        <m:r>
                          <a:rPr lang="en-US" sz="2000" b="0" i="1" smtClean="0">
                            <a:latin typeface="Cambria Math" panose="02040503050406030204" pitchFamily="18" charset="0"/>
                          </a:rPr>
                          <m:t>470</m:t>
                        </m:r>
                      </m:den>
                    </m:f>
                    <m:r>
                      <a:rPr lang="en-US" sz="2000" b="0" i="1" smtClean="0">
                        <a:latin typeface="Cambria Math" panose="02040503050406030204" pitchFamily="18" charset="0"/>
                      </a:rPr>
                      <m:t>=0.29</m:t>
                    </m:r>
                  </m:oMath>
                </a14:m>
                <a:endParaRPr lang="da-DK" sz="2000" smtClean="0"/>
              </a:p>
              <a:p>
                <a:r>
                  <a:rPr lang="da-DK" sz="2000" smtClean="0"/>
                  <a:t>263 </a:t>
                </a:r>
                <a:r>
                  <a:rPr lang="da-DK" sz="2000" dirty="0" smtClean="0"/>
                  <a:t>ud af 470 er maskiningeniører</a:t>
                </a:r>
                <a:r>
                  <a:rPr lang="da-DK" sz="2000" smtClean="0"/>
                  <a:t>, så </a:t>
                </a:r>
                <a14:m>
                  <m:oMath xmlns:m="http://schemas.openxmlformats.org/officeDocument/2006/math">
                    <m:r>
                      <a:rPr lang="en-US" sz="2000" b="0" i="1" smtClean="0">
                        <a:solidFill>
                          <a:schemeClr val="accent1">
                            <a:lumMod val="75000"/>
                          </a:schemeClr>
                        </a:solidFill>
                        <a:latin typeface="Cambria Math" panose="02040503050406030204" pitchFamily="18" charset="0"/>
                      </a:rPr>
                      <m:t>𝑃</m:t>
                    </m:r>
                    <m:d>
                      <m:dPr>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Maskin</m:t>
                        </m:r>
                      </m:e>
                    </m:d>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263</m:t>
                        </m:r>
                      </m:num>
                      <m:den>
                        <m:r>
                          <a:rPr lang="en-US" sz="2000" b="0" i="1" smtClean="0">
                            <a:latin typeface="Cambria Math" panose="02040503050406030204" pitchFamily="18" charset="0"/>
                          </a:rPr>
                          <m:t>470</m:t>
                        </m:r>
                      </m:den>
                    </m:f>
                    <m:r>
                      <a:rPr lang="en-US" sz="2000" b="0" i="1" smtClean="0">
                        <a:latin typeface="Cambria Math" panose="02040503050406030204" pitchFamily="18" charset="0"/>
                      </a:rPr>
                      <m:t>=0.56</m:t>
                    </m:r>
                  </m:oMath>
                </a14:m>
                <a:r>
                  <a:rPr lang="da-DK" sz="2000" smtClean="0"/>
                  <a:t> </a:t>
                </a:r>
                <a:endParaRPr lang="da-DK" sz="2000" dirty="0" smtClean="0"/>
              </a:p>
              <a:p>
                <a:r>
                  <a:rPr lang="da-DK" sz="2000" dirty="0" smtClean="0"/>
                  <a:t>222 ud af 470 er mandlige maskiningeniører, </a:t>
                </a:r>
                <a:r>
                  <a:rPr lang="da-DK" sz="2000" smtClean="0"/>
                  <a:t>så </a:t>
                </a:r>
                <a:br>
                  <a:rPr lang="da-DK" sz="2000" smtClean="0"/>
                </a:br>
                <a14:m>
                  <m:oMath xmlns:m="http://schemas.openxmlformats.org/officeDocument/2006/math">
                    <m:r>
                      <a:rPr lang="en-US" sz="2000" b="0" i="1" smtClean="0">
                        <a:solidFill>
                          <a:schemeClr val="accent1">
                            <a:lumMod val="75000"/>
                          </a:schemeClr>
                        </a:solidFill>
                        <a:latin typeface="Cambria Math" panose="02040503050406030204" pitchFamily="18" charset="0"/>
                      </a:rPr>
                      <m:t>𝑃</m:t>
                    </m:r>
                    <m:d>
                      <m:dPr>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Mand</m:t>
                        </m:r>
                        <m:r>
                          <a:rPr lang="en-US" sz="2000" b="0" i="1" smtClean="0">
                            <a:solidFill>
                              <a:schemeClr val="accent1">
                                <a:lumMod val="75000"/>
                              </a:schemeClr>
                            </a:solidFill>
                            <a:latin typeface="Cambria Math" panose="02040503050406030204" pitchFamily="18" charset="0"/>
                            <a:ea typeface="Cambria Math" panose="02040503050406030204" pitchFamily="18" charset="0"/>
                          </a:rPr>
                          <m:t>∩</m:t>
                        </m:r>
                        <m:r>
                          <m:rPr>
                            <m:sty m:val="p"/>
                          </m:rPr>
                          <a:rPr lang="en-US" sz="2000" b="0" i="0" smtClean="0">
                            <a:solidFill>
                              <a:schemeClr val="accent1">
                                <a:lumMod val="75000"/>
                              </a:schemeClr>
                            </a:solidFill>
                            <a:latin typeface="Cambria Math" panose="02040503050406030204" pitchFamily="18" charset="0"/>
                            <a:ea typeface="Cambria Math" panose="02040503050406030204" pitchFamily="18" charset="0"/>
                          </a:rPr>
                          <m:t>Maskin</m:t>
                        </m:r>
                      </m:e>
                    </m:d>
                    <m:r>
                      <a:rPr lang="en-US" sz="2000" b="0" i="1" smtClean="0">
                        <a:latin typeface="Cambria Math" panose="02040503050406030204" pitchFamily="18" charset="0"/>
                        <a:ea typeface="Cambria Math" panose="02040503050406030204" pitchFamily="18" charset="0"/>
                      </a:rPr>
                      <m:t>=</m:t>
                    </m:r>
                    <m:f>
                      <m:fPr>
                        <m:type m:val="lin"/>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222</m:t>
                        </m:r>
                      </m:num>
                      <m:den>
                        <m:r>
                          <a:rPr lang="en-US" sz="2000" b="0" i="1" smtClean="0">
                            <a:latin typeface="Cambria Math" panose="02040503050406030204" pitchFamily="18" charset="0"/>
                            <a:ea typeface="Cambria Math" panose="02040503050406030204" pitchFamily="18" charset="0"/>
                          </a:rPr>
                          <m:t>470</m:t>
                        </m:r>
                      </m:den>
                    </m:f>
                    <m:r>
                      <a:rPr lang="en-US" sz="2000" b="0" i="1" smtClean="0">
                        <a:latin typeface="Cambria Math" panose="02040503050406030204" pitchFamily="18" charset="0"/>
                        <a:ea typeface="Cambria Math" panose="02040503050406030204" pitchFamily="18" charset="0"/>
                      </a:rPr>
                      <m:t>=0.47</m:t>
                    </m:r>
                  </m:oMath>
                </a14:m>
                <a:r>
                  <a:rPr lang="da-DK" sz="2000" dirty="0" smtClean="0"/>
                  <a:t>.</a:t>
                </a:r>
                <a:r>
                  <a:rPr lang="da-DK" sz="2000" smtClean="0"/>
                  <a:t/>
                </a:r>
                <a:br>
                  <a:rPr lang="da-DK" sz="2000" smtClean="0"/>
                </a:br>
                <a:endParaRPr lang="da-DK"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9552" y="3140968"/>
                <a:ext cx="8352928" cy="3600400"/>
              </a:xfrm>
              <a:blipFill>
                <a:blip r:embed="rId3"/>
                <a:stretch>
                  <a:fillRect l="-657" t="-456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23</a:t>
            </a:fld>
            <a:endParaRPr lang="da-DK" dirty="0"/>
          </a:p>
        </p:txBody>
      </p:sp>
      <p:graphicFrame>
        <p:nvGraphicFramePr>
          <p:cNvPr id="7" name="Content Placeholder 5"/>
          <p:cNvGraphicFramePr>
            <a:graphicFrameLocks/>
          </p:cNvGraphicFramePr>
          <p:nvPr>
            <p:extLst>
              <p:ext uri="{D42A27DB-BD31-4B8C-83A1-F6EECF244321}">
                <p14:modId xmlns:p14="http://schemas.microsoft.com/office/powerpoint/2010/main" val="2731579797"/>
              </p:ext>
            </p:extLst>
          </p:nvPr>
        </p:nvGraphicFramePr>
        <p:xfrm>
          <a:off x="755576" y="1268760"/>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a:lstStyle/>
                    <a:p>
                      <a:pPr algn="ctr" fontAlgn="b"/>
                      <a:r>
                        <a:rPr lang="en-GB" sz="1800" b="1" u="none" strike="noStrike" dirty="0">
                          <a:effectLst/>
                        </a:rPr>
                        <a:t>2013</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err="1">
                          <a:effectLst/>
                        </a:rPr>
                        <a:t>Maskin</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Kemi</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a:lstStyle/>
                    <a:p>
                      <a:pPr algn="l" fontAlgn="b"/>
                      <a:r>
                        <a:rPr lang="en-GB" sz="1800" b="1" u="none" strike="noStrike" dirty="0" err="1">
                          <a:effectLst/>
                        </a:rPr>
                        <a:t>Mænd</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222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112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334</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a:lstStyle/>
                    <a:p>
                      <a:pPr algn="l" fontAlgn="b"/>
                      <a:r>
                        <a:rPr lang="en-GB" sz="1800" b="1" u="none" strike="noStrike" dirty="0" err="1">
                          <a:effectLst/>
                        </a:rPr>
                        <a:t>Kvinder</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41</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95</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a:lstStyle/>
                    <a:p>
                      <a:pPr algn="l"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263</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a:lstStyle/>
                    <a:p>
                      <a:pPr algn="r" fontAlgn="b"/>
                      <a:r>
                        <a:rPr lang="en-GB" sz="1800" u="none" strike="noStrike" dirty="0">
                          <a:effectLst/>
                        </a:rPr>
                        <a:t>470</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pic>
        <p:nvPicPr>
          <p:cNvPr id="8" name="Picture 7"/>
          <p:cNvPicPr>
            <a:picLocks noChangeAspect="1"/>
          </p:cNvPicPr>
          <p:nvPr/>
        </p:nvPicPr>
        <p:blipFill>
          <a:blip r:embed="rId4"/>
          <a:stretch>
            <a:fillRect/>
          </a:stretch>
        </p:blipFill>
        <p:spPr>
          <a:xfrm>
            <a:off x="6198864" y="1196752"/>
            <a:ext cx="2669734" cy="1656184"/>
          </a:xfrm>
          <a:prstGeom prst="rect">
            <a:avLst/>
          </a:prstGeom>
        </p:spPr>
      </p:pic>
    </p:spTree>
    <p:extLst>
      <p:ext uri="{BB962C8B-B14F-4D97-AF65-F5344CB8AC3E}">
        <p14:creationId xmlns:p14="http://schemas.microsoft.com/office/powerpoint/2010/main" val="34180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Betingede sandsynligheder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9552" y="2996952"/>
                <a:ext cx="8352928" cy="3744416"/>
              </a:xfrm>
            </p:spPr>
            <p:txBody>
              <a:bodyPr/>
              <a:lstStyle/>
              <a:p>
                <a:r>
                  <a:rPr lang="da-DK" sz="1800" dirty="0" smtClean="0"/>
                  <a:t>Nu fokuserer vi på de 263 maskiningeniører. Hvad er sandsynligheden for at en tilfældigt udtrukket maskiningeniør er en mand?</a:t>
                </a:r>
              </a:p>
              <a:p>
                <a:r>
                  <a:rPr lang="da-DK" sz="1800" dirty="0" smtClean="0"/>
                  <a:t>Vi siger: ”Sandsynligheden for at det er en mand, </a:t>
                </a:r>
                <a:r>
                  <a:rPr lang="da-DK" sz="1800" u="sng" dirty="0" smtClean="0">
                    <a:solidFill>
                      <a:schemeClr val="tx2"/>
                    </a:solidFill>
                  </a:rPr>
                  <a:t>givet</a:t>
                </a:r>
                <a:r>
                  <a:rPr lang="da-DK" sz="1800" dirty="0" smtClean="0"/>
                  <a:t> (eller </a:t>
                </a:r>
                <a:r>
                  <a:rPr lang="da-DK" sz="1800" u="sng" dirty="0">
                    <a:solidFill>
                      <a:schemeClr val="tx2"/>
                    </a:solidFill>
                  </a:rPr>
                  <a:t>betinget</a:t>
                </a:r>
                <a:r>
                  <a:rPr lang="da-DK" sz="1800" dirty="0" smtClean="0"/>
                  <a:t> af) at det er en maskiningeniør” og skriver det </a:t>
                </a:r>
                <a:r>
                  <a:rPr lang="da-DK" sz="1800" i="1" dirty="0">
                    <a:solidFill>
                      <a:schemeClr val="tx2"/>
                    </a:solidFill>
                  </a:rPr>
                  <a:t>P</a:t>
                </a:r>
                <a:r>
                  <a:rPr lang="da-DK" sz="1800" dirty="0">
                    <a:solidFill>
                      <a:schemeClr val="tx2"/>
                    </a:solidFill>
                  </a:rPr>
                  <a:t>(Mand | </a:t>
                </a:r>
                <a:r>
                  <a:rPr lang="da-DK" sz="1800" dirty="0" err="1">
                    <a:solidFill>
                      <a:schemeClr val="tx2"/>
                    </a:solidFill>
                  </a:rPr>
                  <a:t>Maskin</a:t>
                </a:r>
                <a:r>
                  <a:rPr lang="da-DK" sz="1800" dirty="0">
                    <a:solidFill>
                      <a:schemeClr val="tx2"/>
                    </a:solidFill>
                  </a:rPr>
                  <a:t>)</a:t>
                </a:r>
                <a:endParaRPr lang="da-DK" sz="1800" dirty="0" smtClean="0"/>
              </a:p>
              <a:p>
                <a:r>
                  <a:rPr lang="da-DK" sz="1800" dirty="0" smtClean="0"/>
                  <a:t>Ud af de 263 maskiningeniører er de 222 mænd, så </a:t>
                </a:r>
                <a:br>
                  <a:rPr lang="da-DK" sz="1800" dirty="0" smtClean="0"/>
                </a:br>
                <a:r>
                  <a:rPr lang="da-DK" sz="1800" i="1" dirty="0" smtClean="0">
                    <a:solidFill>
                      <a:schemeClr val="tx2"/>
                    </a:solidFill>
                  </a:rPr>
                  <a:t>P</a:t>
                </a:r>
                <a:r>
                  <a:rPr lang="da-DK" sz="1800" dirty="0" smtClean="0">
                    <a:solidFill>
                      <a:schemeClr val="tx2"/>
                    </a:solidFill>
                  </a:rPr>
                  <a:t>(Mand | </a:t>
                </a:r>
                <a:r>
                  <a:rPr lang="da-DK" sz="1800" dirty="0" err="1" smtClean="0">
                    <a:solidFill>
                      <a:schemeClr val="tx2"/>
                    </a:solidFill>
                  </a:rPr>
                  <a:t>Maskin</a:t>
                </a:r>
                <a:r>
                  <a:rPr lang="da-DK" sz="1800" dirty="0" smtClean="0">
                    <a:solidFill>
                      <a:schemeClr val="tx2"/>
                    </a:solidFill>
                  </a:rPr>
                  <a:t>) </a:t>
                </a:r>
                <a:r>
                  <a:rPr lang="da-DK" sz="1800" dirty="0" smtClean="0"/>
                  <a:t>= 222/263 = 0.84</a:t>
                </a:r>
              </a:p>
              <a:p>
                <a:r>
                  <a:rPr lang="da-DK" sz="1800" i="1" dirty="0">
                    <a:solidFill>
                      <a:schemeClr val="tx2"/>
                    </a:solidFill>
                  </a:rPr>
                  <a:t>P</a:t>
                </a:r>
                <a:r>
                  <a:rPr lang="da-DK" sz="1800" dirty="0">
                    <a:solidFill>
                      <a:schemeClr val="tx2"/>
                    </a:solidFill>
                  </a:rPr>
                  <a:t>(Mand | </a:t>
                </a:r>
                <a:r>
                  <a:rPr lang="da-DK" sz="1800" dirty="0" err="1">
                    <a:solidFill>
                      <a:schemeClr val="tx2"/>
                    </a:solidFill>
                  </a:rPr>
                  <a:t>Maskin</a:t>
                </a:r>
                <a:r>
                  <a:rPr lang="da-DK" sz="1800" dirty="0">
                    <a:solidFill>
                      <a:schemeClr val="tx2"/>
                    </a:solidFill>
                  </a:rPr>
                  <a:t>) </a:t>
                </a:r>
                <a:r>
                  <a:rPr lang="da-DK" sz="1800" dirty="0"/>
                  <a:t>= </a:t>
                </a:r>
                <a:r>
                  <a:rPr lang="da-DK" sz="1800" dirty="0" smtClean="0"/>
                  <a:t>222/263 = (</a:t>
                </a:r>
                <a:r>
                  <a:rPr lang="da-DK" sz="1800" dirty="0"/>
                  <a:t>222/470 </a:t>
                </a:r>
                <a:r>
                  <a:rPr lang="da-DK" sz="1800" dirty="0" smtClean="0"/>
                  <a:t>) / (263/470) = </a:t>
                </a:r>
                <a:br>
                  <a:rPr lang="da-DK" sz="1800" dirty="0" smtClean="0"/>
                </a:br>
                <a:r>
                  <a:rPr lang="da-DK" sz="1800" i="1" dirty="0" smtClean="0">
                    <a:solidFill>
                      <a:schemeClr val="tx2"/>
                    </a:solidFill>
                  </a:rPr>
                  <a:t>P</a:t>
                </a:r>
                <a:r>
                  <a:rPr lang="da-DK" sz="1800" dirty="0" smtClean="0">
                    <a:solidFill>
                      <a:schemeClr val="tx2"/>
                    </a:solidFill>
                  </a:rPr>
                  <a:t>(Mand </a:t>
                </a:r>
                <a14:m>
                  <m:oMath xmlns:m="http://schemas.openxmlformats.org/officeDocument/2006/math">
                    <m:r>
                      <a:rPr lang="da-DK" sz="1800" i="1">
                        <a:solidFill>
                          <a:schemeClr val="tx2"/>
                        </a:solidFill>
                        <a:latin typeface="Cambria Math"/>
                        <a:ea typeface="Cambria Math"/>
                      </a:rPr>
                      <m:t>∩</m:t>
                    </m:r>
                    <m:r>
                      <m:rPr>
                        <m:nor/>
                      </m:rPr>
                      <a:rPr lang="da-DK" sz="1800" dirty="0">
                        <a:solidFill>
                          <a:schemeClr val="tx2"/>
                        </a:solidFill>
                      </a:rPr>
                      <m:t>Maskin</m:t>
                    </m:r>
                  </m:oMath>
                </a14:m>
                <a:r>
                  <a:rPr lang="da-DK" sz="1800" dirty="0" smtClean="0">
                    <a:solidFill>
                      <a:schemeClr val="tx2"/>
                    </a:solidFill>
                  </a:rPr>
                  <a:t>) / </a:t>
                </a:r>
                <a:r>
                  <a:rPr lang="da-DK" sz="1800" i="1" dirty="0">
                    <a:solidFill>
                      <a:schemeClr val="tx2"/>
                    </a:solidFill>
                  </a:rPr>
                  <a:t>P</a:t>
                </a:r>
                <a:r>
                  <a:rPr lang="da-DK" sz="1800" dirty="0">
                    <a:solidFill>
                      <a:schemeClr val="tx2"/>
                    </a:solidFill>
                  </a:rPr>
                  <a:t>(</a:t>
                </a:r>
                <a:r>
                  <a:rPr lang="da-DK" sz="1800" dirty="0" err="1">
                    <a:solidFill>
                      <a:schemeClr val="tx2"/>
                    </a:solidFill>
                  </a:rPr>
                  <a:t>Maskin</a:t>
                </a:r>
                <a:r>
                  <a:rPr lang="da-DK" sz="1800" dirty="0" smtClean="0">
                    <a:solidFill>
                      <a:schemeClr val="tx2"/>
                    </a:solidFill>
                  </a:rPr>
                  <a:t>)</a:t>
                </a:r>
                <a:br>
                  <a:rPr lang="da-DK" sz="1800" dirty="0" smtClean="0">
                    <a:solidFill>
                      <a:schemeClr val="tx2"/>
                    </a:solidFill>
                  </a:rPr>
                </a:br>
                <a:r>
                  <a:rPr lang="da-DK" sz="1200" dirty="0" smtClean="0">
                    <a:solidFill>
                      <a:schemeClr val="tx2"/>
                    </a:solidFill>
                  </a:rPr>
                  <a:t> </a:t>
                </a:r>
                <a:endParaRPr lang="da-DK" sz="1800" dirty="0" smtClean="0">
                  <a:solidFill>
                    <a:schemeClr val="tx2"/>
                  </a:solidFill>
                </a:endParaRPr>
              </a:p>
              <a:p>
                <a:r>
                  <a:rPr lang="da-DK" sz="1800" dirty="0" smtClean="0"/>
                  <a:t>Generelt: 	</a:t>
                </a:r>
                <a14:m>
                  <m:oMath xmlns:m="http://schemas.openxmlformats.org/officeDocument/2006/math">
                    <m:r>
                      <a:rPr lang="da-DK" sz="1800" b="0" i="1" smtClean="0">
                        <a:latin typeface="Cambria Math"/>
                      </a:rPr>
                      <m:t>𝑃</m:t>
                    </m:r>
                    <m:d>
                      <m:dPr>
                        <m:ctrlPr>
                          <a:rPr lang="da-DK" sz="1800" b="0" i="1" smtClean="0">
                            <a:latin typeface="Cambria Math" panose="02040503050406030204" pitchFamily="18" charset="0"/>
                          </a:rPr>
                        </m:ctrlPr>
                      </m:dPr>
                      <m:e>
                        <m:r>
                          <a:rPr lang="da-DK" sz="1800" b="0" i="1" smtClean="0">
                            <a:latin typeface="Cambria Math"/>
                          </a:rPr>
                          <m:t>𝐴</m:t>
                        </m:r>
                        <m:r>
                          <a:rPr lang="da-DK" sz="1800" b="0" i="1" smtClean="0">
                            <a:latin typeface="Cambria Math"/>
                          </a:rPr>
                          <m:t> </m:t>
                        </m:r>
                      </m:e>
                      <m:e>
                        <m:r>
                          <a:rPr lang="da-DK" sz="1800" b="0" i="1" smtClean="0">
                            <a:latin typeface="Cambria Math"/>
                          </a:rPr>
                          <m:t> </m:t>
                        </m:r>
                        <m:r>
                          <a:rPr lang="da-DK" sz="1800" b="0" i="1" smtClean="0">
                            <a:latin typeface="Cambria Math"/>
                          </a:rPr>
                          <m:t>𝐵</m:t>
                        </m:r>
                      </m:e>
                    </m:d>
                    <m:r>
                      <a:rPr lang="da-DK" sz="1800" b="0" i="1" smtClean="0">
                        <a:latin typeface="Cambria Math"/>
                      </a:rPr>
                      <m:t>=</m:t>
                    </m:r>
                    <m:f>
                      <m:fPr>
                        <m:ctrlPr>
                          <a:rPr lang="da-DK" sz="1800" b="0" i="1" smtClean="0">
                            <a:latin typeface="Cambria Math" panose="02040503050406030204" pitchFamily="18" charset="0"/>
                          </a:rPr>
                        </m:ctrlPr>
                      </m:fPr>
                      <m:num>
                        <m:r>
                          <a:rPr lang="da-DK" sz="1800" b="0" i="1" smtClean="0">
                            <a:latin typeface="Cambria Math"/>
                          </a:rPr>
                          <m:t>𝑃</m:t>
                        </m:r>
                        <m:r>
                          <a:rPr lang="da-DK" sz="1800" b="0" i="1" smtClean="0">
                            <a:latin typeface="Cambria Math"/>
                          </a:rPr>
                          <m:t>(</m:t>
                        </m:r>
                        <m:r>
                          <a:rPr lang="da-DK" sz="1800" b="0" i="1" smtClean="0">
                            <a:latin typeface="Cambria Math"/>
                          </a:rPr>
                          <m:t>𝐴</m:t>
                        </m:r>
                        <m:r>
                          <a:rPr lang="da-DK" sz="1800" b="0" i="1" smtClean="0">
                            <a:latin typeface="Cambria Math"/>
                          </a:rPr>
                          <m:t> ∩ </m:t>
                        </m:r>
                        <m:r>
                          <a:rPr lang="da-DK" sz="1800" b="0" i="1" smtClean="0">
                            <a:latin typeface="Cambria Math"/>
                            <a:ea typeface="Cambria Math"/>
                          </a:rPr>
                          <m:t>𝐵</m:t>
                        </m:r>
                        <m:r>
                          <a:rPr lang="da-DK" sz="1800" b="0" i="1" smtClean="0">
                            <a:latin typeface="Cambria Math"/>
                            <a:ea typeface="Cambria Math"/>
                          </a:rPr>
                          <m:t>)</m:t>
                        </m:r>
                      </m:num>
                      <m:den>
                        <m:r>
                          <a:rPr lang="da-DK" sz="1800" b="0" i="1" smtClean="0">
                            <a:latin typeface="Cambria Math"/>
                          </a:rPr>
                          <m:t>𝑃</m:t>
                        </m:r>
                        <m:r>
                          <a:rPr lang="da-DK" sz="1800" b="0" i="1" smtClean="0">
                            <a:latin typeface="Cambria Math"/>
                          </a:rPr>
                          <m:t>(</m:t>
                        </m:r>
                        <m:r>
                          <a:rPr lang="da-DK" sz="1800" b="0" i="1" smtClean="0">
                            <a:latin typeface="Cambria Math"/>
                          </a:rPr>
                          <m:t>𝐵</m:t>
                        </m:r>
                        <m:r>
                          <a:rPr lang="da-DK" sz="1800" b="0" i="1" smtClean="0">
                            <a:latin typeface="Cambria Math"/>
                          </a:rPr>
                          <m:t>)</m:t>
                        </m:r>
                      </m:den>
                    </m:f>
                  </m:oMath>
                </a14:m>
                <a:r>
                  <a:rPr lang="da-DK" sz="1800" dirty="0" smtClean="0"/>
                  <a:t/>
                </a:r>
                <a:br>
                  <a:rPr lang="da-DK" sz="1800" dirty="0" smtClean="0"/>
                </a:br>
                <a:r>
                  <a:rPr lang="da-DK" sz="1200" dirty="0" smtClean="0"/>
                  <a:t>  </a:t>
                </a:r>
                <a:endParaRPr lang="da-DK" sz="1800" dirty="0" smtClean="0"/>
              </a:p>
              <a:p>
                <a:r>
                  <a:rPr lang="da-DK" sz="1800" dirty="0" smtClean="0"/>
                  <a:t>Bemærk forskellen mellem </a:t>
                </a:r>
                <a:r>
                  <a:rPr lang="da-DK" sz="1800" i="1" dirty="0">
                    <a:solidFill>
                      <a:schemeClr val="tx2"/>
                    </a:solidFill>
                  </a:rPr>
                  <a:t>P</a:t>
                </a:r>
                <a:r>
                  <a:rPr lang="da-DK" sz="1800" dirty="0">
                    <a:solidFill>
                      <a:schemeClr val="tx2"/>
                    </a:solidFill>
                  </a:rPr>
                  <a:t>(Mand </a:t>
                </a:r>
                <a14:m>
                  <m:oMath xmlns:m="http://schemas.openxmlformats.org/officeDocument/2006/math">
                    <m:r>
                      <a:rPr lang="da-DK" sz="1800" i="1">
                        <a:solidFill>
                          <a:schemeClr val="tx2"/>
                        </a:solidFill>
                        <a:latin typeface="Cambria Math"/>
                        <a:ea typeface="Cambria Math"/>
                      </a:rPr>
                      <m:t>∩</m:t>
                    </m:r>
                    <m:r>
                      <m:rPr>
                        <m:nor/>
                      </m:rPr>
                      <a:rPr lang="da-DK" sz="1800" dirty="0">
                        <a:solidFill>
                          <a:schemeClr val="tx2"/>
                        </a:solidFill>
                      </a:rPr>
                      <m:t>Maskin</m:t>
                    </m:r>
                  </m:oMath>
                </a14:m>
                <a:r>
                  <a:rPr lang="da-DK" sz="1800" dirty="0" smtClean="0">
                    <a:solidFill>
                      <a:schemeClr val="tx2"/>
                    </a:solidFill>
                  </a:rPr>
                  <a:t>) </a:t>
                </a:r>
                <a:r>
                  <a:rPr lang="da-DK" sz="1800" dirty="0" smtClean="0"/>
                  <a:t>og</a:t>
                </a:r>
                <a:r>
                  <a:rPr lang="da-DK" sz="1800" dirty="0" smtClean="0">
                    <a:solidFill>
                      <a:schemeClr val="tx2"/>
                    </a:solidFill>
                  </a:rPr>
                  <a:t> </a:t>
                </a:r>
                <a:r>
                  <a:rPr lang="da-DK" sz="1800" i="1" dirty="0">
                    <a:solidFill>
                      <a:schemeClr val="tx2"/>
                    </a:solidFill>
                  </a:rPr>
                  <a:t>P</a:t>
                </a:r>
                <a:r>
                  <a:rPr lang="da-DK" sz="1800" dirty="0">
                    <a:solidFill>
                      <a:schemeClr val="tx2"/>
                    </a:solidFill>
                  </a:rPr>
                  <a:t>(Mand | </a:t>
                </a:r>
                <a:r>
                  <a:rPr lang="da-DK" sz="1800" dirty="0" err="1">
                    <a:solidFill>
                      <a:schemeClr val="tx2"/>
                    </a:solidFill>
                  </a:rPr>
                  <a:t>Maskin</a:t>
                </a:r>
                <a:r>
                  <a:rPr lang="da-DK" sz="1800" dirty="0" smtClean="0">
                    <a:solidFill>
                      <a:schemeClr val="tx2"/>
                    </a:solidFill>
                  </a:rPr>
                  <a:t>)</a:t>
                </a:r>
                <a:r>
                  <a:rPr lang="da-DK" sz="1800" dirty="0" smtClean="0"/>
                  <a:t>.</a:t>
                </a:r>
                <a:endParaRPr lang="da-DK"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9552" y="2996952"/>
                <a:ext cx="8352928" cy="3744416"/>
              </a:xfrm>
              <a:blipFill>
                <a:blip r:embed="rId3"/>
                <a:stretch>
                  <a:fillRect l="-511" t="-977" b="-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24</a:t>
            </a:fld>
            <a:endParaRPr lang="da-DK" dirty="0"/>
          </a:p>
        </p:txBody>
      </p:sp>
      <p:graphicFrame>
        <p:nvGraphicFramePr>
          <p:cNvPr id="7" name="Content Placeholder 5"/>
          <p:cNvGraphicFramePr>
            <a:graphicFrameLocks/>
          </p:cNvGraphicFramePr>
          <p:nvPr>
            <p:extLst>
              <p:ext uri="{D42A27DB-BD31-4B8C-83A1-F6EECF244321}">
                <p14:modId xmlns:p14="http://schemas.microsoft.com/office/powerpoint/2010/main" val="923346652"/>
              </p:ext>
            </p:extLst>
          </p:nvPr>
        </p:nvGraphicFramePr>
        <p:xfrm>
          <a:off x="755576" y="1268760"/>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a:lstStyle/>
                    <a:p>
                      <a:pPr algn="ctr" fontAlgn="b"/>
                      <a:r>
                        <a:rPr lang="en-GB" sz="1800" b="1" u="none" strike="noStrike" dirty="0">
                          <a:effectLst/>
                        </a:rPr>
                        <a:t>2013</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err="1">
                          <a:effectLst/>
                        </a:rPr>
                        <a:t>Maskin</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Kemi</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a:lstStyle/>
                    <a:p>
                      <a:pPr algn="l" fontAlgn="b"/>
                      <a:r>
                        <a:rPr lang="en-GB" sz="1800" b="1" u="none" strike="noStrike" dirty="0" err="1">
                          <a:effectLst/>
                        </a:rPr>
                        <a:t>Mænd</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222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112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334</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a:lstStyle/>
                    <a:p>
                      <a:pPr algn="l" fontAlgn="b"/>
                      <a:r>
                        <a:rPr lang="en-GB" sz="1800" b="1" u="none" strike="noStrike" dirty="0" err="1">
                          <a:effectLst/>
                        </a:rPr>
                        <a:t>Kvinder</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41</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95</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a:lstStyle/>
                    <a:p>
                      <a:pPr algn="l"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263</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a:lstStyle/>
                    <a:p>
                      <a:pPr algn="r" fontAlgn="b"/>
                      <a:r>
                        <a:rPr lang="en-GB" sz="1800" u="none" strike="noStrike" dirty="0">
                          <a:effectLst/>
                        </a:rPr>
                        <a:t>470</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 name="Content Placeholder 2"/>
              <p:cNvSpPr txBox="1">
                <a:spLocks/>
              </p:cNvSpPr>
              <p:nvPr/>
            </p:nvSpPr>
            <p:spPr>
              <a:xfrm>
                <a:off x="5561495" y="1166191"/>
                <a:ext cx="3600400" cy="12241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da-DK" sz="1800" i="1" dirty="0" smtClean="0">
                    <a:solidFill>
                      <a:schemeClr val="tx1"/>
                    </a:solidFill>
                  </a:rPr>
                  <a:t>P</a:t>
                </a:r>
                <a:r>
                  <a:rPr lang="da-DK" sz="1800" dirty="0" smtClean="0">
                    <a:solidFill>
                      <a:schemeClr val="tx1"/>
                    </a:solidFill>
                  </a:rPr>
                  <a:t>(Mand) </a:t>
                </a:r>
                <a:r>
                  <a:rPr lang="da-DK" sz="1800" smtClean="0">
                    <a:solidFill>
                      <a:schemeClr val="tx1"/>
                    </a:solidFill>
                  </a:rPr>
                  <a:t>= 334/470 = 0.71</a:t>
                </a:r>
                <a:endParaRPr lang="da-DK" sz="1800" dirty="0" smtClean="0">
                  <a:solidFill>
                    <a:schemeClr val="tx1"/>
                  </a:solidFill>
                </a:endParaRPr>
              </a:p>
              <a:p>
                <a:pPr marL="0" indent="0">
                  <a:buNone/>
                </a:pPr>
                <a:r>
                  <a:rPr lang="da-DK" sz="1800" i="1" dirty="0" smtClean="0">
                    <a:solidFill>
                      <a:schemeClr val="tx1"/>
                    </a:solidFill>
                  </a:rPr>
                  <a:t>P</a:t>
                </a:r>
                <a:r>
                  <a:rPr lang="da-DK" sz="1800" dirty="0" smtClean="0">
                    <a:solidFill>
                      <a:schemeClr val="tx1"/>
                    </a:solidFill>
                  </a:rPr>
                  <a:t>(</a:t>
                </a:r>
                <a:r>
                  <a:rPr lang="da-DK" sz="1800" dirty="0" err="1" smtClean="0">
                    <a:solidFill>
                      <a:schemeClr val="tx1"/>
                    </a:solidFill>
                  </a:rPr>
                  <a:t>Maskin</a:t>
                </a:r>
                <a:r>
                  <a:rPr lang="da-DK" sz="1800" dirty="0" smtClean="0">
                    <a:solidFill>
                      <a:schemeClr val="tx1"/>
                    </a:solidFill>
                  </a:rPr>
                  <a:t>) </a:t>
                </a:r>
                <a:r>
                  <a:rPr lang="da-DK" sz="1800" smtClean="0">
                    <a:solidFill>
                      <a:schemeClr val="tx1"/>
                    </a:solidFill>
                  </a:rPr>
                  <a:t>= 263/470 = 0.56</a:t>
                </a:r>
                <a:endParaRPr lang="da-DK" sz="1800" dirty="0" smtClean="0">
                  <a:solidFill>
                    <a:schemeClr val="tx1"/>
                  </a:solidFill>
                </a:endParaRPr>
              </a:p>
              <a:p>
                <a:pPr marL="0" indent="0">
                  <a:buNone/>
                </a:pPr>
                <a:r>
                  <a:rPr lang="da-DK" sz="1800" i="1" dirty="0" smtClean="0"/>
                  <a:t>P</a:t>
                </a:r>
                <a:r>
                  <a:rPr lang="da-DK" sz="1800" dirty="0" smtClean="0"/>
                  <a:t>(Mand </a:t>
                </a:r>
                <a14:m>
                  <m:oMath xmlns:m="http://schemas.openxmlformats.org/officeDocument/2006/math">
                    <m:r>
                      <a:rPr lang="da-DK" sz="1800" i="1" smtClean="0">
                        <a:solidFill>
                          <a:schemeClr val="tx1"/>
                        </a:solidFill>
                        <a:latin typeface="Cambria Math"/>
                        <a:ea typeface="Cambria Math"/>
                      </a:rPr>
                      <m:t>∩</m:t>
                    </m:r>
                  </m:oMath>
                </a14:m>
                <a:r>
                  <a:rPr lang="da-DK" sz="1800" dirty="0"/>
                  <a:t> </a:t>
                </a:r>
                <a:r>
                  <a:rPr lang="da-DK" sz="1800" dirty="0" err="1"/>
                  <a:t>Maskin</a:t>
                </a:r>
                <a:r>
                  <a:rPr lang="da-DK" sz="1800" dirty="0" smtClean="0">
                    <a:solidFill>
                      <a:schemeClr val="tx1"/>
                    </a:solidFill>
                  </a:rPr>
                  <a:t>) </a:t>
                </a:r>
                <a:r>
                  <a:rPr lang="da-DK" sz="1800" smtClean="0">
                    <a:solidFill>
                      <a:schemeClr val="tx1"/>
                    </a:solidFill>
                  </a:rPr>
                  <a:t>= 222/470 = 0.47</a:t>
                </a:r>
                <a:endParaRPr lang="da-DK" sz="1800" dirty="0" smtClean="0">
                  <a:solidFill>
                    <a:schemeClr val="tx1"/>
                  </a:solidFill>
                </a:endParaRP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5561495" y="1166191"/>
                <a:ext cx="3600400" cy="1224136"/>
              </a:xfrm>
              <a:prstGeom prst="rect">
                <a:avLst/>
              </a:prstGeom>
              <a:blipFill>
                <a:blip r:embed="rId4"/>
                <a:stretch>
                  <a:fillRect l="-1354" t="-2488"/>
                </a:stretch>
              </a:blipFill>
            </p:spPr>
            <p:txBody>
              <a:bodyPr/>
              <a:lstStyle/>
              <a:p>
                <a:r>
                  <a:rPr lang="en-GB">
                    <a:noFill/>
                  </a:rPr>
                  <a:t> </a:t>
                </a:r>
              </a:p>
            </p:txBody>
          </p:sp>
        </mc:Fallback>
      </mc:AlternateContent>
      <p:pic>
        <p:nvPicPr>
          <p:cNvPr id="5" name="Picture 4"/>
          <p:cNvPicPr>
            <a:picLocks noChangeAspect="1"/>
          </p:cNvPicPr>
          <p:nvPr/>
        </p:nvPicPr>
        <p:blipFill>
          <a:blip r:embed="rId5"/>
          <a:stretch>
            <a:fillRect/>
          </a:stretch>
        </p:blipFill>
        <p:spPr>
          <a:xfrm>
            <a:off x="6988952" y="4118519"/>
            <a:ext cx="1439705" cy="1038673"/>
          </a:xfrm>
          <a:prstGeom prst="rect">
            <a:avLst/>
          </a:prstGeom>
        </p:spPr>
      </p:pic>
      <p:sp>
        <p:nvSpPr>
          <p:cNvPr id="6" name="Rectangle 5"/>
          <p:cNvSpPr/>
          <p:nvPr/>
        </p:nvSpPr>
        <p:spPr>
          <a:xfrm>
            <a:off x="2123728" y="1166190"/>
            <a:ext cx="1152128" cy="16867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857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Betinget sandsynlighed</a:t>
            </a:r>
            <a:endParaRPr lang="da-DK" dirty="0"/>
          </a:p>
        </p:txBody>
      </p:sp>
      <p:sp>
        <p:nvSpPr>
          <p:cNvPr id="3" name="Content Placeholder 2"/>
          <p:cNvSpPr>
            <a:spLocks noGrp="1"/>
          </p:cNvSpPr>
          <p:nvPr>
            <p:ph idx="1"/>
          </p:nvPr>
        </p:nvSpPr>
        <p:spPr>
          <a:xfrm>
            <a:off x="467544" y="4797152"/>
            <a:ext cx="8424936" cy="1944216"/>
          </a:xfrm>
        </p:spPr>
        <p:txBody>
          <a:bodyPr/>
          <a:lstStyle/>
          <a:p>
            <a:pPr marL="0" indent="0">
              <a:buNone/>
            </a:pPr>
            <a:endParaRPr lang="da-DK" dirty="0"/>
          </a:p>
        </p:txBody>
      </p:sp>
      <p:sp>
        <p:nvSpPr>
          <p:cNvPr id="4" name="Slide Number Placeholder 3"/>
          <p:cNvSpPr>
            <a:spLocks noGrp="1"/>
          </p:cNvSpPr>
          <p:nvPr>
            <p:ph type="sldNum" sz="quarter" idx="12"/>
          </p:nvPr>
        </p:nvSpPr>
        <p:spPr/>
        <p:txBody>
          <a:bodyPr/>
          <a:lstStyle/>
          <a:p>
            <a:fld id="{2CD97C06-EC96-4259-9516-82894ECCBF7D}" type="slidenum">
              <a:rPr lang="da-DK" smtClean="0"/>
              <a:t>25</a:t>
            </a:fld>
            <a:endParaRPr lang="da-DK" dirty="0"/>
          </a:p>
        </p:txBody>
      </p:sp>
      <mc:AlternateContent xmlns:mc="http://schemas.openxmlformats.org/markup-compatibility/2006" xmlns:a14="http://schemas.microsoft.com/office/drawing/2010/main">
        <mc:Choice Requires="a14">
          <p:sp>
            <p:nvSpPr>
              <p:cNvPr id="15" name="TextBox 14"/>
              <p:cNvSpPr txBox="1"/>
              <p:nvPr/>
            </p:nvSpPr>
            <p:spPr>
              <a:xfrm>
                <a:off x="5796136" y="3427374"/>
                <a:ext cx="3093411" cy="861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2400" i="1">
                          <a:latin typeface="Cambria Math"/>
                        </a:rPr>
                        <m:t>𝑃</m:t>
                      </m:r>
                      <m:d>
                        <m:dPr>
                          <m:ctrlPr>
                            <a:rPr lang="da-DK" sz="2400" i="1">
                              <a:latin typeface="Cambria Math" panose="02040503050406030204" pitchFamily="18" charset="0"/>
                            </a:rPr>
                          </m:ctrlPr>
                        </m:dPr>
                        <m:e>
                          <m:r>
                            <a:rPr lang="da-DK" sz="2400" i="1">
                              <a:latin typeface="Cambria Math"/>
                            </a:rPr>
                            <m:t>𝐴</m:t>
                          </m:r>
                          <m:r>
                            <a:rPr lang="da-DK" sz="2400" i="1">
                              <a:latin typeface="Cambria Math"/>
                            </a:rPr>
                            <m:t> </m:t>
                          </m:r>
                        </m:e>
                        <m:e>
                          <m:r>
                            <a:rPr lang="da-DK" sz="2400" i="1">
                              <a:latin typeface="Cambria Math"/>
                            </a:rPr>
                            <m:t> </m:t>
                          </m:r>
                          <m:r>
                            <a:rPr lang="da-DK" sz="2400" i="1">
                              <a:latin typeface="Cambria Math"/>
                            </a:rPr>
                            <m:t>𝐵</m:t>
                          </m:r>
                        </m:e>
                      </m:d>
                      <m:r>
                        <a:rPr lang="da-DK" sz="2400" i="1">
                          <a:latin typeface="Cambria Math"/>
                        </a:rPr>
                        <m:t>=</m:t>
                      </m:r>
                      <m:f>
                        <m:fPr>
                          <m:ctrlPr>
                            <a:rPr lang="da-DK" sz="2400" i="1">
                              <a:latin typeface="Cambria Math" panose="02040503050406030204" pitchFamily="18" charset="0"/>
                            </a:rPr>
                          </m:ctrlPr>
                        </m:fPr>
                        <m:num>
                          <m:r>
                            <a:rPr lang="da-DK" sz="2400" i="1">
                              <a:latin typeface="Cambria Math"/>
                            </a:rPr>
                            <m:t>𝑃</m:t>
                          </m:r>
                          <m:r>
                            <a:rPr lang="da-DK" sz="2400" i="1">
                              <a:latin typeface="Cambria Math"/>
                            </a:rPr>
                            <m:t>(</m:t>
                          </m:r>
                          <m:r>
                            <a:rPr lang="da-DK" sz="2400" i="1">
                              <a:latin typeface="Cambria Math"/>
                            </a:rPr>
                            <m:t>𝐴</m:t>
                          </m:r>
                          <m:r>
                            <a:rPr lang="da-DK" sz="2400" i="1">
                              <a:latin typeface="Cambria Math"/>
                            </a:rPr>
                            <m:t> ∩ </m:t>
                          </m:r>
                          <m:r>
                            <a:rPr lang="da-DK" sz="2400" i="1">
                              <a:latin typeface="Cambria Math"/>
                              <a:ea typeface="Cambria Math"/>
                            </a:rPr>
                            <m:t>𝐵</m:t>
                          </m:r>
                          <m:r>
                            <a:rPr lang="da-DK" sz="2400" i="1">
                              <a:latin typeface="Cambria Math"/>
                              <a:ea typeface="Cambria Math"/>
                            </a:rPr>
                            <m:t>)</m:t>
                          </m:r>
                        </m:num>
                        <m:den>
                          <m:r>
                            <a:rPr lang="da-DK" sz="2400" i="1">
                              <a:latin typeface="Cambria Math"/>
                            </a:rPr>
                            <m:t>𝑃</m:t>
                          </m:r>
                          <m:r>
                            <a:rPr lang="da-DK" sz="2400" i="1">
                              <a:latin typeface="Cambria Math"/>
                            </a:rPr>
                            <m:t>(</m:t>
                          </m:r>
                          <m:r>
                            <a:rPr lang="da-DK" sz="2400" i="1">
                              <a:latin typeface="Cambria Math"/>
                            </a:rPr>
                            <m:t>𝐵</m:t>
                          </m:r>
                          <m:r>
                            <a:rPr lang="da-DK" sz="2400" i="1">
                              <a:latin typeface="Cambria Math"/>
                            </a:rPr>
                            <m:t>)</m:t>
                          </m:r>
                        </m:den>
                      </m:f>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5796136" y="3427374"/>
                <a:ext cx="3093411" cy="861326"/>
              </a:xfrm>
              <a:prstGeom prst="rect">
                <a:avLst/>
              </a:prstGeom>
              <a:blipFill rotWithShape="1">
                <a:blip r:embed="rId14"/>
                <a:stretch>
                  <a:fillRect/>
                </a:stretch>
              </a:blipFill>
            </p:spPr>
            <p:txBody>
              <a:bodyPr/>
              <a:lstStyle/>
              <a:p>
                <a:r>
                  <a:rPr lang="en-GB">
                    <a:noFill/>
                  </a:rPr>
                  <a:t> </a:t>
                </a:r>
              </a:p>
            </p:txBody>
          </p:sp>
        </mc:Fallback>
      </mc:AlternateContent>
      <p:grpSp>
        <p:nvGrpSpPr>
          <p:cNvPr id="7" name="Group 6"/>
          <p:cNvGrpSpPr/>
          <p:nvPr/>
        </p:nvGrpSpPr>
        <p:grpSpPr>
          <a:xfrm>
            <a:off x="822811" y="1412776"/>
            <a:ext cx="4685293" cy="2880319"/>
            <a:chOff x="822811" y="1412776"/>
            <a:chExt cx="4685293" cy="2880319"/>
          </a:xfrm>
        </p:grpSpPr>
        <p:grpSp>
          <p:nvGrpSpPr>
            <p:cNvPr id="13" name="Group 12"/>
            <p:cNvGrpSpPr/>
            <p:nvPr/>
          </p:nvGrpSpPr>
          <p:grpSpPr>
            <a:xfrm>
              <a:off x="899592" y="1844823"/>
              <a:ext cx="4608512" cy="2448272"/>
              <a:chOff x="1259632" y="2204864"/>
              <a:chExt cx="4608512" cy="2448272"/>
            </a:xfrm>
          </p:grpSpPr>
          <p:sp>
            <p:nvSpPr>
              <p:cNvPr id="5" name="Oval 4"/>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Oval 5"/>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4" name="TextBox 13"/>
            <p:cNvSpPr txBox="1"/>
            <p:nvPr/>
          </p:nvSpPr>
          <p:spPr>
            <a:xfrm>
              <a:off x="822811" y="1412776"/>
              <a:ext cx="1623778" cy="400110"/>
            </a:xfrm>
            <a:prstGeom prst="rect">
              <a:avLst/>
            </a:prstGeom>
            <a:noFill/>
          </p:spPr>
          <p:txBody>
            <a:bodyPr wrap="none" rtlCol="0">
              <a:spAutoFit/>
            </a:bodyPr>
            <a:lstStyle/>
            <a:p>
              <a:r>
                <a:rPr lang="da-DK" sz="2000" dirty="0"/>
                <a:t>Venn diagram</a:t>
              </a:r>
            </a:p>
          </p:txBody>
        </p:sp>
        <mc:AlternateContent xmlns:mc="http://schemas.openxmlformats.org/markup-compatibility/2006" xmlns:a14="http://schemas.microsoft.com/office/drawing/2010/main">
          <mc:Choice Requires="a14">
            <p:sp>
              <p:nvSpPr>
                <p:cNvPr id="16" name="Rectangle 15"/>
                <p:cNvSpPr/>
                <p:nvPr/>
              </p:nvSpPr>
              <p:spPr>
                <a:xfrm>
                  <a:off x="2601962" y="2823960"/>
                  <a:ext cx="9828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i="1">
                            <a:latin typeface="Cambria Math"/>
                          </a:rPr>
                          <m:t>𝐴</m:t>
                        </m:r>
                        <m:r>
                          <a:rPr lang="da-DK" sz="2000" i="1">
                            <a:latin typeface="Cambria Math"/>
                          </a:rPr>
                          <m:t> ∩ </m:t>
                        </m:r>
                        <m:r>
                          <a:rPr lang="da-DK" sz="2000" i="1">
                            <a:latin typeface="Cambria Math"/>
                            <a:ea typeface="Cambria Math"/>
                          </a:rPr>
                          <m:t>𝐵</m:t>
                        </m:r>
                      </m:oMath>
                    </m:oMathPara>
                  </a14:m>
                  <a:endParaRPr lang="en-GB" sz="2000" dirty="0"/>
                </a:p>
              </p:txBody>
            </p:sp>
          </mc:Choice>
          <mc:Fallback xmlns="">
            <p:sp>
              <p:nvSpPr>
                <p:cNvPr id="16" name="Rectangle 15"/>
                <p:cNvSpPr>
                  <a:spLocks noRot="1" noChangeAspect="1" noMove="1" noResize="1" noEditPoints="1" noAdjustHandles="1" noChangeArrowheads="1" noChangeShapeType="1" noTextEdit="1"/>
                </p:cNvSpPr>
                <p:nvPr/>
              </p:nvSpPr>
              <p:spPr>
                <a:xfrm>
                  <a:off x="2601962" y="2823960"/>
                  <a:ext cx="982898" cy="400110"/>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386803" y="2137748"/>
                  <a:ext cx="4067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i="1">
                            <a:latin typeface="Cambria Math"/>
                          </a:rPr>
                          <m:t>𝐴</m:t>
                        </m:r>
                      </m:oMath>
                    </m:oMathPara>
                  </a14:m>
                  <a:endParaRPr lang="en-GB" sz="2000" dirty="0"/>
                </a:p>
              </p:txBody>
            </p:sp>
          </mc:Choice>
          <mc:Fallback xmlns="">
            <p:sp>
              <p:nvSpPr>
                <p:cNvPr id="17" name="Rectangle 16"/>
                <p:cNvSpPr>
                  <a:spLocks noRot="1" noChangeAspect="1" noMove="1" noResize="1" noEditPoints="1" noAdjustHandles="1" noChangeArrowheads="1" noChangeShapeType="1" noTextEdit="1"/>
                </p:cNvSpPr>
                <p:nvPr/>
              </p:nvSpPr>
              <p:spPr>
                <a:xfrm>
                  <a:off x="1386803" y="2137748"/>
                  <a:ext cx="406778" cy="400110"/>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355976" y="2156204"/>
                  <a:ext cx="41755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b="0" i="1" smtClean="0">
                            <a:latin typeface="Cambria Math"/>
                          </a:rPr>
                          <m:t>𝐵</m:t>
                        </m:r>
                      </m:oMath>
                    </m:oMathPara>
                  </a14:m>
                  <a:endParaRPr lang="en-GB" sz="2000" dirty="0"/>
                </a:p>
              </p:txBody>
            </p:sp>
          </mc:Choice>
          <mc:Fallback xmlns="">
            <p:sp>
              <p:nvSpPr>
                <p:cNvPr id="18" name="Rectangle 17"/>
                <p:cNvSpPr>
                  <a:spLocks noRot="1" noChangeAspect="1" noMove="1" noResize="1" noEditPoints="1" noAdjustHandles="1" noChangeArrowheads="1" noChangeShapeType="1" noTextEdit="1"/>
                </p:cNvSpPr>
                <p:nvPr/>
              </p:nvSpPr>
              <p:spPr>
                <a:xfrm>
                  <a:off x="4355976" y="2156204"/>
                  <a:ext cx="417550" cy="400110"/>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016561" y="1481670"/>
                  <a:ext cx="4237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b="0" i="1" smtClean="0">
                            <a:latin typeface="Cambria Math"/>
                          </a:rPr>
                          <m:t>𝑈</m:t>
                        </m:r>
                      </m:oMath>
                    </m:oMathPara>
                  </a14:m>
                  <a:endParaRPr lang="en-GB" sz="2000" dirty="0"/>
                </a:p>
              </p:txBody>
            </p:sp>
          </mc:Choice>
          <mc:Fallback xmlns="">
            <p:sp>
              <p:nvSpPr>
                <p:cNvPr id="19" name="Rectangle 18"/>
                <p:cNvSpPr>
                  <a:spLocks noRot="1" noChangeAspect="1" noMove="1" noResize="1" noEditPoints="1" noAdjustHandles="1" noChangeArrowheads="1" noChangeShapeType="1" noTextEdit="1"/>
                </p:cNvSpPr>
                <p:nvPr/>
              </p:nvSpPr>
              <p:spPr>
                <a:xfrm>
                  <a:off x="5016561" y="1481670"/>
                  <a:ext cx="423706" cy="400110"/>
                </a:xfrm>
                <a:prstGeom prst="rect">
                  <a:avLst/>
                </a:prstGeom>
                <a:blipFill>
                  <a:blip r:embed="rId18"/>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5297435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9552" y="2780928"/>
            <a:ext cx="2669734" cy="1656184"/>
          </a:xfrm>
          <a:prstGeom prst="rect">
            <a:avLst/>
          </a:prstGeom>
        </p:spPr>
      </p:pic>
      <p:sp>
        <p:nvSpPr>
          <p:cNvPr id="2" name="Title 1"/>
          <p:cNvSpPr>
            <a:spLocks noGrp="1"/>
          </p:cNvSpPr>
          <p:nvPr>
            <p:ph type="title"/>
          </p:nvPr>
        </p:nvSpPr>
        <p:spPr/>
        <p:txBody>
          <a:bodyPr/>
          <a:lstStyle/>
          <a:p>
            <a:r>
              <a:rPr lang="da-DK" dirty="0" smtClean="0"/>
              <a:t>Uafhængighed</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124744"/>
                <a:ext cx="8568952" cy="5616624"/>
              </a:xfrm>
            </p:spPr>
            <p:txBody>
              <a:bodyPr/>
              <a:lstStyle/>
              <a:p>
                <a:pPr marL="0" indent="0">
                  <a:buNone/>
                </a:pPr>
                <a:r>
                  <a:rPr lang="da-DK" sz="2000" dirty="0" smtClean="0"/>
                  <a:t>To hændelser </a:t>
                </a:r>
                <a:r>
                  <a:rPr lang="da-DK" sz="2000" i="1" dirty="0" smtClean="0"/>
                  <a:t>A</a:t>
                </a:r>
                <a:r>
                  <a:rPr lang="da-DK" sz="2000" dirty="0" smtClean="0"/>
                  <a:t> og </a:t>
                </a:r>
                <a:r>
                  <a:rPr lang="da-DK" sz="2000" i="1" dirty="0" smtClean="0"/>
                  <a:t>B</a:t>
                </a:r>
                <a:r>
                  <a:rPr lang="da-DK" sz="2000" dirty="0" smtClean="0"/>
                  <a:t> er </a:t>
                </a:r>
                <a:r>
                  <a:rPr lang="da-DK" sz="2000" dirty="0" smtClean="0">
                    <a:solidFill>
                      <a:schemeClr val="tx2"/>
                    </a:solidFill>
                  </a:rPr>
                  <a:t>uafhængige</a:t>
                </a:r>
                <a:r>
                  <a:rPr lang="da-DK" sz="2000" dirty="0" smtClean="0"/>
                  <a:t>, hvis</a:t>
                </a:r>
              </a:p>
              <a:p>
                <a:pPr marL="0" indent="0">
                  <a:lnSpc>
                    <a:spcPct val="150000"/>
                  </a:lnSpc>
                  <a:buNone/>
                </a:pPr>
                <a:r>
                  <a:rPr lang="da-DK" sz="2000" dirty="0" smtClean="0"/>
                  <a:t> 	</a:t>
                </a: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b="0" i="1" smtClean="0">
                        <a:latin typeface="Cambria Math"/>
                      </a:rPr>
                      <m:t>=</m:t>
                    </m:r>
                    <m:r>
                      <a:rPr lang="da-DK" sz="2000" b="0" i="1" smtClean="0">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oMath>
                </a14:m>
                <a:r>
                  <a:rPr lang="da-DK" sz="2000" dirty="0" smtClean="0"/>
                  <a:t/>
                </a:r>
                <a:br>
                  <a:rPr lang="da-DK" sz="2000" dirty="0" smtClean="0"/>
                </a:br>
                <a:r>
                  <a:rPr lang="da-DK" sz="2000" dirty="0" smtClean="0"/>
                  <a:t>Med andre ord: Information om </a:t>
                </a:r>
                <a:r>
                  <a:rPr lang="da-DK" sz="2000" i="1" dirty="0" smtClean="0"/>
                  <a:t>B</a:t>
                </a:r>
                <a:r>
                  <a:rPr lang="da-DK" sz="2000" dirty="0" smtClean="0"/>
                  <a:t> ændrer ikke vores opfattelse </a:t>
                </a:r>
                <a:r>
                  <a:rPr lang="da-DK" sz="2000" smtClean="0"/>
                  <a:t>af </a:t>
                </a:r>
                <a:r>
                  <a:rPr lang="da-DK" sz="2000" i="1" smtClean="0"/>
                  <a:t>A</a:t>
                </a:r>
              </a:p>
              <a:p>
                <a:pPr marL="0" indent="0">
                  <a:lnSpc>
                    <a:spcPct val="150000"/>
                  </a:lnSpc>
                  <a:buNone/>
                </a:pPr>
                <a:r>
                  <a:rPr lang="da-DK" sz="2000" smtClean="0"/>
                  <a:t>Eksempel:</a:t>
                </a:r>
                <a:br>
                  <a:rPr lang="da-DK" sz="2000" smtClean="0"/>
                </a:br>
                <a:r>
                  <a:rPr lang="da-DK" sz="2000" smtClean="0"/>
                  <a:t> </a:t>
                </a:r>
                <a:br>
                  <a:rPr lang="da-DK" sz="2000" smtClean="0"/>
                </a:br>
                <a:r>
                  <a:rPr lang="da-DK" sz="2000" smtClean="0"/>
                  <a:t/>
                </a:r>
                <a:br>
                  <a:rPr lang="da-DK" sz="2000" smtClean="0"/>
                </a:br>
                <a:endParaRPr lang="da-DK" sz="2000" dirty="0" smtClean="0"/>
              </a:p>
              <a:p>
                <a:pPr marL="0" indent="0">
                  <a:buNone/>
                </a:pPr>
                <a14:m>
                  <m:oMath xmlns:m="http://schemas.openxmlformats.org/officeDocument/2006/math">
                    <m:r>
                      <a:rPr lang="en-US" sz="2000" i="1">
                        <a:solidFill>
                          <a:schemeClr val="accent1">
                            <a:lumMod val="75000"/>
                          </a:schemeClr>
                        </a:solidFill>
                        <a:latin typeface="Cambria Math" panose="02040503050406030204" pitchFamily="18" charset="0"/>
                      </a:rPr>
                      <m:t>𝑃</m:t>
                    </m:r>
                    <m:d>
                      <m:dPr>
                        <m:ctrlPr>
                          <a:rPr lang="en-US" sz="2000" i="1">
                            <a:solidFill>
                              <a:schemeClr val="accent1">
                                <a:lumMod val="75000"/>
                              </a:schemeClr>
                            </a:solidFill>
                            <a:latin typeface="Cambria Math" panose="02040503050406030204" pitchFamily="18" charset="0"/>
                          </a:rPr>
                        </m:ctrlPr>
                      </m:dPr>
                      <m:e>
                        <m:r>
                          <m:rPr>
                            <m:sty m:val="p"/>
                          </m:rPr>
                          <a:rPr lang="en-US" sz="2000">
                            <a:solidFill>
                              <a:schemeClr val="accent1">
                                <a:lumMod val="75000"/>
                              </a:schemeClr>
                            </a:solidFill>
                            <a:latin typeface="Cambria Math" panose="02040503050406030204" pitchFamily="18" charset="0"/>
                          </a:rPr>
                          <m:t>Mand</m:t>
                        </m:r>
                      </m:e>
                    </m:d>
                    <m:r>
                      <a:rPr lang="en-US" sz="2000" i="1">
                        <a:latin typeface="Cambria Math" panose="02040503050406030204" pitchFamily="18" charset="0"/>
                      </a:rPr>
                      <m:t>=</m:t>
                    </m:r>
                    <m:f>
                      <m:fPr>
                        <m:ctrlPr>
                          <a:rPr lang="en-US" sz="2000" b="0" i="1" smtClean="0">
                            <a:latin typeface="Cambria Math" panose="02040503050406030204" pitchFamily="18" charset="0"/>
                          </a:rPr>
                        </m:ctrlPr>
                      </m:fPr>
                      <m:num>
                        <m:d>
                          <m:dPr>
                            <m:ctrlPr>
                              <a:rPr lang="en-US" sz="2000" b="0" i="1" smtClean="0">
                                <a:latin typeface="Cambria Math" panose="02040503050406030204" pitchFamily="18" charset="0"/>
                              </a:rPr>
                            </m:ctrlPr>
                          </m:dPr>
                          <m:e>
                            <m:r>
                              <a:rPr lang="en-US" sz="2000" b="0" i="1" smtClean="0">
                                <a:latin typeface="Cambria Math" panose="02040503050406030204" pitchFamily="18" charset="0"/>
                              </a:rPr>
                              <m:t>112+222</m:t>
                            </m:r>
                          </m:e>
                        </m:d>
                      </m:num>
                      <m:den>
                        <m:r>
                          <a:rPr lang="en-US" sz="2000" i="1">
                            <a:latin typeface="Cambria Math" panose="02040503050406030204" pitchFamily="18" charset="0"/>
                          </a:rPr>
                          <m:t>470</m:t>
                        </m:r>
                      </m:den>
                    </m:f>
                    <m:r>
                      <a:rPr lang="en-US" sz="2000" b="0" i="1" smtClean="0">
                        <a:latin typeface="Cambria Math" panose="02040503050406030204" pitchFamily="18" charset="0"/>
                      </a:rPr>
                      <m:t>=0.71</m:t>
                    </m:r>
                  </m:oMath>
                </a14:m>
                <a:r>
                  <a:rPr lang="da-DK" sz="2000" dirty="0" smtClean="0"/>
                  <a:t> </a:t>
                </a:r>
              </a:p>
              <a:p>
                <a:pPr marL="0" indent="0">
                  <a:buNone/>
                </a:pPr>
                <a14:m>
                  <m:oMath xmlns:m="http://schemas.openxmlformats.org/officeDocument/2006/math">
                    <m:r>
                      <a:rPr lang="en-US" sz="2000" b="0" i="1" smtClean="0">
                        <a:solidFill>
                          <a:schemeClr val="accent1">
                            <a:lumMod val="75000"/>
                          </a:schemeClr>
                        </a:solidFill>
                        <a:latin typeface="Cambria Math" panose="02040503050406030204" pitchFamily="18" charset="0"/>
                      </a:rPr>
                      <m:t>𝑃</m:t>
                    </m:r>
                    <m:d>
                      <m:dPr>
                        <m:endChr m:val="|"/>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Mand</m:t>
                        </m:r>
                        <m:r>
                          <a:rPr lang="en-US" sz="2000" b="0" i="1" smtClean="0">
                            <a:solidFill>
                              <a:schemeClr val="accent1">
                                <a:lumMod val="75000"/>
                              </a:schemeClr>
                            </a:solidFill>
                            <a:latin typeface="Cambria Math" panose="02040503050406030204" pitchFamily="18" charset="0"/>
                          </a:rPr>
                          <m:t> </m:t>
                        </m:r>
                      </m:e>
                    </m:d>
                    <m:r>
                      <a:rPr lang="en-US" sz="2000" b="0" i="0" smtClean="0">
                        <a:solidFill>
                          <a:schemeClr val="accent1">
                            <a:lumMod val="75000"/>
                          </a:schemeClr>
                        </a:solidFill>
                        <a:latin typeface="Cambria Math" panose="02040503050406030204" pitchFamily="18" charset="0"/>
                      </a:rPr>
                      <m:t> </m:t>
                    </m:r>
                    <m:r>
                      <m:rPr>
                        <m:sty m:val="p"/>
                      </m:rPr>
                      <a:rPr lang="en-US" sz="2000" b="0" i="0" smtClean="0">
                        <a:solidFill>
                          <a:schemeClr val="accent1">
                            <a:lumMod val="75000"/>
                          </a:schemeClr>
                        </a:solidFill>
                        <a:latin typeface="Cambria Math" panose="02040503050406030204" pitchFamily="18" charset="0"/>
                      </a:rPr>
                      <m:t>Maskin</m:t>
                    </m:r>
                    <m:r>
                      <a:rPr lang="en-US" sz="2000" b="0" i="1" smtClean="0">
                        <a:solidFill>
                          <a:schemeClr val="accent1">
                            <a:lumMod val="75000"/>
                          </a:schemeClr>
                        </a:solidFill>
                        <a:latin typeface="Cambria Math" panose="02040503050406030204" pitchFamily="18" charset="0"/>
                      </a:rPr>
                      <m:t>)</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222</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222+41</m:t>
                            </m:r>
                          </m:e>
                        </m:d>
                      </m:den>
                    </m:f>
                    <m:r>
                      <a:rPr lang="en-US" sz="2000" b="0" i="1" smtClean="0">
                        <a:latin typeface="Cambria Math" panose="02040503050406030204" pitchFamily="18" charset="0"/>
                      </a:rPr>
                      <m:t>=0.84</m:t>
                    </m:r>
                  </m:oMath>
                </a14:m>
                <a:r>
                  <a:rPr lang="da-DK" sz="2000" dirty="0" smtClean="0"/>
                  <a:t> </a:t>
                </a:r>
              </a:p>
              <a:p>
                <a:pPr marL="0" indent="0">
                  <a:buNone/>
                </a:pPr>
                <a:r>
                  <a:rPr lang="da-DK" sz="2000" smtClean="0"/>
                  <a:t>Da </a:t>
                </a:r>
                <a14:m>
                  <m:oMath xmlns:m="http://schemas.openxmlformats.org/officeDocument/2006/math">
                    <m:r>
                      <a:rPr lang="en-US" sz="2000" i="1">
                        <a:solidFill>
                          <a:schemeClr val="accent1">
                            <a:lumMod val="75000"/>
                          </a:schemeClr>
                        </a:solidFill>
                        <a:latin typeface="Cambria Math" panose="02040503050406030204" pitchFamily="18" charset="0"/>
                      </a:rPr>
                      <m:t>𝑃</m:t>
                    </m:r>
                    <m:d>
                      <m:dPr>
                        <m:endChr m:val="|"/>
                        <m:ctrlPr>
                          <a:rPr lang="en-US" sz="2000" i="1">
                            <a:solidFill>
                              <a:schemeClr val="accent1">
                                <a:lumMod val="75000"/>
                              </a:schemeClr>
                            </a:solidFill>
                            <a:latin typeface="Cambria Math" panose="02040503050406030204" pitchFamily="18" charset="0"/>
                          </a:rPr>
                        </m:ctrlPr>
                      </m:dPr>
                      <m:e>
                        <m:r>
                          <m:rPr>
                            <m:sty m:val="p"/>
                          </m:rPr>
                          <a:rPr lang="en-US" sz="2000">
                            <a:solidFill>
                              <a:schemeClr val="accent1">
                                <a:lumMod val="75000"/>
                              </a:schemeClr>
                            </a:solidFill>
                            <a:latin typeface="Cambria Math" panose="02040503050406030204" pitchFamily="18" charset="0"/>
                          </a:rPr>
                          <m:t>Mand</m:t>
                        </m:r>
                        <m:r>
                          <a:rPr lang="en-US" sz="2000" i="1">
                            <a:solidFill>
                              <a:schemeClr val="accent1">
                                <a:lumMod val="75000"/>
                              </a:schemeClr>
                            </a:solidFill>
                            <a:latin typeface="Cambria Math" panose="02040503050406030204" pitchFamily="18" charset="0"/>
                          </a:rPr>
                          <m:t> </m:t>
                        </m:r>
                      </m:e>
                    </m:d>
                    <m:r>
                      <a:rPr lang="en-US" sz="2000">
                        <a:solidFill>
                          <a:schemeClr val="accent1">
                            <a:lumMod val="75000"/>
                          </a:schemeClr>
                        </a:solidFill>
                        <a:latin typeface="Cambria Math" panose="02040503050406030204" pitchFamily="18" charset="0"/>
                      </a:rPr>
                      <m:t> </m:t>
                    </m:r>
                    <m:r>
                      <m:rPr>
                        <m:sty m:val="p"/>
                      </m:rPr>
                      <a:rPr lang="en-US" sz="2000">
                        <a:solidFill>
                          <a:schemeClr val="accent1">
                            <a:lumMod val="75000"/>
                          </a:schemeClr>
                        </a:solidFill>
                        <a:latin typeface="Cambria Math" panose="02040503050406030204" pitchFamily="18" charset="0"/>
                      </a:rPr>
                      <m:t>Maskin</m:t>
                    </m:r>
                    <m:r>
                      <a:rPr lang="en-US" sz="2000" i="1">
                        <a:solidFill>
                          <a:schemeClr val="accent1">
                            <a:lumMod val="75000"/>
                          </a:schemeClr>
                        </a:solidFill>
                        <a:latin typeface="Cambria Math" panose="02040503050406030204" pitchFamily="18" charset="0"/>
                      </a:rPr>
                      <m:t>)</m:t>
                    </m:r>
                    <m:r>
                      <a:rPr lang="en-US" sz="2000" i="1" smtClean="0">
                        <a:solidFill>
                          <a:schemeClr val="accent1">
                            <a:lumMod val="75000"/>
                          </a:schemeClr>
                        </a:solidFill>
                        <a:latin typeface="Cambria Math" panose="02040503050406030204" pitchFamily="18" charset="0"/>
                        <a:ea typeface="Cambria Math" panose="02040503050406030204" pitchFamily="18" charset="0"/>
                      </a:rPr>
                      <m:t>≠</m:t>
                    </m:r>
                    <m:r>
                      <a:rPr lang="en-US" sz="2000" i="1">
                        <a:solidFill>
                          <a:schemeClr val="accent1">
                            <a:lumMod val="75000"/>
                          </a:schemeClr>
                        </a:solidFill>
                        <a:latin typeface="Cambria Math" panose="02040503050406030204" pitchFamily="18" charset="0"/>
                      </a:rPr>
                      <m:t>𝑃</m:t>
                    </m:r>
                    <m:d>
                      <m:dPr>
                        <m:ctrlPr>
                          <a:rPr lang="en-US" sz="2000" i="1">
                            <a:solidFill>
                              <a:schemeClr val="accent1">
                                <a:lumMod val="75000"/>
                              </a:schemeClr>
                            </a:solidFill>
                            <a:latin typeface="Cambria Math" panose="02040503050406030204" pitchFamily="18" charset="0"/>
                          </a:rPr>
                        </m:ctrlPr>
                      </m:dPr>
                      <m:e>
                        <m:r>
                          <m:rPr>
                            <m:sty m:val="p"/>
                          </m:rPr>
                          <a:rPr lang="en-US" sz="2000">
                            <a:solidFill>
                              <a:schemeClr val="accent1">
                                <a:lumMod val="75000"/>
                              </a:schemeClr>
                            </a:solidFill>
                            <a:latin typeface="Cambria Math" panose="02040503050406030204" pitchFamily="18" charset="0"/>
                          </a:rPr>
                          <m:t>Mand</m:t>
                        </m:r>
                      </m:e>
                    </m:d>
                  </m:oMath>
                </a14:m>
                <a:r>
                  <a:rPr lang="da-DK" sz="2000" smtClean="0"/>
                  <a:t> er hændelserne Mand og Maskin </a:t>
                </a:r>
                <a:br>
                  <a:rPr lang="da-DK" sz="2000" smtClean="0"/>
                </a:br>
                <a:r>
                  <a:rPr lang="da-DK" sz="2000" u="sng" smtClean="0"/>
                  <a:t>ikke</a:t>
                </a:r>
                <a:r>
                  <a:rPr lang="da-DK" sz="2000" smtClean="0"/>
                  <a:t> uafhængige (der er ikke samme kønsfordeling for de to ingeniørretninger).</a:t>
                </a:r>
                <a:r>
                  <a:rPr lang="da-DK" dirty="0" smtClean="0"/>
                  <a:t/>
                </a:r>
                <a:br>
                  <a:rPr lang="da-DK" dirty="0" smtClean="0"/>
                </a:br>
                <a:r>
                  <a:rPr lang="da-DK" dirty="0" smtClean="0"/>
                  <a:t> </a:t>
                </a:r>
                <a:endParaRPr lang="da-D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4"/>
                <a:stretch>
                  <a:fillRect l="-783"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26</a:t>
            </a:fld>
            <a:endParaRPr lang="da-DK" dirty="0"/>
          </a:p>
        </p:txBody>
      </p:sp>
    </p:spTree>
    <p:extLst>
      <p:ext uri="{BB962C8B-B14F-4D97-AF65-F5344CB8AC3E}">
        <p14:creationId xmlns:p14="http://schemas.microsoft.com/office/powerpoint/2010/main" val="323318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Uafhængighed</a:t>
            </a:r>
            <a:endParaRPr lang="da-DK"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67544" y="1124744"/>
                <a:ext cx="8568952" cy="5616624"/>
              </a:xfrm>
            </p:spPr>
            <p:txBody>
              <a:bodyPr/>
              <a:lstStyle/>
              <a:p>
                <a:pPr marL="0" indent="0">
                  <a:buNone/>
                </a:pPr>
                <a:r>
                  <a:rPr lang="da-DK" sz="2000" dirty="0" smtClean="0"/>
                  <a:t>Antag at de to hændelser </a:t>
                </a:r>
                <a:r>
                  <a:rPr lang="da-DK" sz="2000" i="1" dirty="0" smtClean="0"/>
                  <a:t>A</a:t>
                </a:r>
                <a:r>
                  <a:rPr lang="da-DK" sz="2000" dirty="0" smtClean="0"/>
                  <a:t> og </a:t>
                </a:r>
                <a:r>
                  <a:rPr lang="da-DK" sz="2000" i="1" dirty="0" smtClean="0"/>
                  <a:t>B</a:t>
                </a:r>
                <a:r>
                  <a:rPr lang="da-DK" sz="2000" dirty="0" smtClean="0"/>
                  <a:t> er </a:t>
                </a:r>
                <a:r>
                  <a:rPr lang="da-DK" sz="2000" dirty="0" smtClean="0">
                    <a:solidFill>
                      <a:schemeClr val="tx2"/>
                    </a:solidFill>
                  </a:rPr>
                  <a:t>uafhængige</a:t>
                </a:r>
                <a:r>
                  <a:rPr lang="da-DK" sz="2000" dirty="0" smtClean="0"/>
                  <a:t>. Så ved vi, at</a:t>
                </a:r>
              </a:p>
              <a:p>
                <a:pPr marL="0" indent="0">
                  <a:buNone/>
                </a:pPr>
                <a:r>
                  <a:rPr lang="da-DK" sz="2000" dirty="0" smtClean="0"/>
                  <a:t> </a:t>
                </a:r>
                <a:r>
                  <a:rPr lang="da-DK" sz="2000" dirty="0"/>
                  <a:t>	</a:t>
                </a: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r>
                      <a:rPr lang="da-DK" sz="2000" i="1">
                        <a:latin typeface="Cambria Math"/>
                      </a:rPr>
                      <m:t>𝑃</m:t>
                    </m:r>
                    <m:r>
                      <a:rPr lang="da-DK" sz="2000" i="1">
                        <a:latin typeface="Cambria Math"/>
                      </a:rPr>
                      <m:t>(</m:t>
                    </m:r>
                    <m:r>
                      <a:rPr lang="da-DK" sz="2000" i="1">
                        <a:latin typeface="Cambria Math"/>
                      </a:rPr>
                      <m:t>𝐴</m:t>
                    </m:r>
                    <m:r>
                      <a:rPr lang="da-DK" sz="2000" i="1">
                        <a:latin typeface="Cambria Math"/>
                      </a:rPr>
                      <m:t>)</m:t>
                    </m:r>
                  </m:oMath>
                </a14:m>
                <a:r>
                  <a:rPr lang="da-DK" sz="2000" dirty="0" smtClean="0"/>
                  <a:t/>
                </a:r>
                <a:br>
                  <a:rPr lang="da-DK" sz="2000" dirty="0" smtClean="0"/>
                </a:br>
                <a:endParaRPr lang="da-DK" sz="2000" dirty="0" smtClean="0"/>
              </a:p>
              <a:p>
                <a:pPr marL="0" indent="0">
                  <a:buNone/>
                </a:pPr>
                <a:r>
                  <a:rPr lang="da-DK" sz="2000" dirty="0" smtClean="0"/>
                  <a:t>Det følger af ligningen for betinget sandsynlighed, at </a:t>
                </a:r>
              </a:p>
              <a:p>
                <a:pPr marL="0" indent="0">
                  <a:buNone/>
                </a:pPr>
                <a:r>
                  <a:rPr lang="da-DK" sz="2000" dirty="0" smtClean="0"/>
                  <a:t> 	</a:t>
                </a: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f>
                      <m:fPr>
                        <m:ctrlPr>
                          <a:rPr lang="da-DK" sz="2000" i="1">
                            <a:latin typeface="Cambria Math" panose="02040503050406030204" pitchFamily="18" charset="0"/>
                          </a:rPr>
                        </m:ctrlPr>
                      </m:fPr>
                      <m:num>
                        <m:r>
                          <a:rPr lang="da-DK" sz="2000" i="1">
                            <a:latin typeface="Cambria Math"/>
                          </a:rPr>
                          <m:t>𝑃</m:t>
                        </m:r>
                        <m:r>
                          <a:rPr lang="da-DK" sz="2000" i="1">
                            <a:latin typeface="Cambria Math"/>
                          </a:rPr>
                          <m:t>(</m:t>
                        </m:r>
                        <m:r>
                          <a:rPr lang="da-DK" sz="2000" i="1">
                            <a:latin typeface="Cambria Math"/>
                          </a:rPr>
                          <m:t>𝐴</m:t>
                        </m:r>
                        <m:r>
                          <a:rPr lang="da-DK" sz="2000" i="1">
                            <a:latin typeface="Cambria Math"/>
                          </a:rPr>
                          <m:t> ∩ </m:t>
                        </m:r>
                        <m:r>
                          <a:rPr lang="da-DK" sz="2000" i="1">
                            <a:latin typeface="Cambria Math"/>
                            <a:ea typeface="Cambria Math"/>
                          </a:rPr>
                          <m:t>𝐵</m:t>
                        </m:r>
                        <m:r>
                          <a:rPr lang="da-DK" sz="2000" i="1">
                            <a:latin typeface="Cambria Math"/>
                            <a:ea typeface="Cambria Math"/>
                          </a:rPr>
                          <m:t>)</m:t>
                        </m:r>
                      </m:num>
                      <m:den>
                        <m:r>
                          <a:rPr lang="da-DK" sz="2000" i="1">
                            <a:latin typeface="Cambria Math"/>
                          </a:rPr>
                          <m:t>𝑃</m:t>
                        </m:r>
                        <m:r>
                          <a:rPr lang="da-DK" sz="2000" i="1">
                            <a:latin typeface="Cambria Math"/>
                          </a:rPr>
                          <m:t>(</m:t>
                        </m:r>
                        <m:r>
                          <a:rPr lang="da-DK" sz="2000" i="1">
                            <a:latin typeface="Cambria Math"/>
                          </a:rPr>
                          <m:t>𝐵</m:t>
                        </m:r>
                        <m:r>
                          <a:rPr lang="da-DK" sz="2000" i="1">
                            <a:latin typeface="Cambria Math"/>
                          </a:rPr>
                          <m:t>)</m:t>
                        </m:r>
                      </m:den>
                    </m:f>
                    <m:r>
                      <a:rPr lang="da-DK" sz="2000" b="0" i="1" smtClean="0">
                        <a:latin typeface="Cambria Math"/>
                      </a:rPr>
                      <m:t>  </m:t>
                    </m:r>
                  </m:oMath>
                </a14:m>
                <a:r>
                  <a:rPr lang="da-DK" sz="2000" dirty="0" smtClean="0"/>
                  <a:t> </a:t>
                </a:r>
              </a:p>
              <a:p>
                <a:pPr marL="0" indent="0">
                  <a:buNone/>
                </a:pPr>
                <a:r>
                  <a:rPr lang="da-DK" sz="2000" dirty="0" smtClean="0"/>
                  <a:t> </a:t>
                </a:r>
                <a:r>
                  <a:rPr lang="da-DK" sz="2000" smtClean="0"/>
                  <a:t>		</a:t>
                </a:r>
                <a14:m>
                  <m:oMath xmlns:m="http://schemas.openxmlformats.org/officeDocument/2006/math">
                    <m:groupChr>
                      <m:groupChrPr>
                        <m:chr m:val="⇒"/>
                        <m:pos m:val="top"/>
                        <m:ctrlPr>
                          <a:rPr lang="da-DK" sz="2000" i="1">
                            <a:latin typeface="Cambria Math" panose="02040503050406030204" pitchFamily="18" charset="0"/>
                          </a:rPr>
                        </m:ctrlPr>
                      </m:groupChrPr>
                      <m:e>
                        <m:r>
                          <m:rPr>
                            <m:brk m:alnAt="1"/>
                          </m:rPr>
                          <a:rPr lang="en-US" sz="2000" i="1">
                            <a:latin typeface="Cambria Math" panose="02040503050406030204" pitchFamily="18" charset="0"/>
                          </a:rPr>
                          <m:t> </m:t>
                        </m:r>
                      </m:e>
                    </m:groupChr>
                    <m:r>
                      <a:rPr lang="en-US" sz="2000" b="0" i="1" smtClean="0">
                        <a:latin typeface="Cambria Math" panose="02040503050406030204" pitchFamily="18" charset="0"/>
                      </a:rPr>
                      <m:t>  </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b="0" i="1" smtClean="0">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smtClean="0">
                        <a:latin typeface="Cambria Math" panose="02040503050406030204" pitchFamily="18" charset="0"/>
                        <a:ea typeface="Cambria Math" panose="02040503050406030204" pitchFamily="18" charset="0"/>
                      </a:rPr>
                      <m:t>∙</m:t>
                    </m:r>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𝐵</m:t>
                        </m:r>
                      </m:e>
                    </m:d>
                    <m:r>
                      <a:rPr lang="da-DK" sz="2000" b="0" i="1" smtClean="0">
                        <a:latin typeface="Cambria Math"/>
                      </a:rPr>
                      <m:t>  </m:t>
                    </m:r>
                  </m:oMath>
                </a14:m>
                <a:r>
                  <a:rPr lang="da-DK" sz="2000" dirty="0" smtClean="0"/>
                  <a:t> </a:t>
                </a:r>
              </a:p>
              <a:p>
                <a:pPr marL="0" indent="0">
                  <a:buNone/>
                </a:pPr>
                <a:r>
                  <a:rPr lang="da-DK" sz="2000" dirty="0" smtClean="0"/>
                  <a:t> </a:t>
                </a:r>
                <a:r>
                  <a:rPr lang="da-DK" sz="2000" smtClean="0"/>
                  <a:t>		</a:t>
                </a:r>
                <a14:m>
                  <m:oMath xmlns:m="http://schemas.openxmlformats.org/officeDocument/2006/math">
                    <m:groupChr>
                      <m:groupChrPr>
                        <m:chr m:val="⇒"/>
                        <m:pos m:val="top"/>
                        <m:ctrlPr>
                          <a:rPr lang="da-DK" sz="2000" i="1">
                            <a:latin typeface="Cambria Math" panose="02040503050406030204" pitchFamily="18" charset="0"/>
                          </a:rPr>
                        </m:ctrlPr>
                      </m:groupChrPr>
                      <m:e>
                        <m:r>
                          <m:rPr>
                            <m:brk m:alnAt="1"/>
                          </m:rPr>
                          <a:rPr lang="en-US" sz="2000" i="1">
                            <a:latin typeface="Cambria Math" panose="02040503050406030204" pitchFamily="18" charset="0"/>
                          </a:rPr>
                          <m:t> </m:t>
                        </m:r>
                      </m:e>
                    </m:groupChr>
                    <m:r>
                      <a:rPr lang="en-US" sz="2000" b="0" i="1" smtClean="0">
                        <a:latin typeface="Cambria Math" panose="02040503050406030204" pitchFamily="18" charset="0"/>
                      </a:rPr>
                      <m:t>  </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e>
                    </m:d>
                  </m:oMath>
                </a14:m>
                <a:r>
                  <a:rPr lang="da-DK" sz="2000" dirty="0" smtClean="0"/>
                  <a:t> </a:t>
                </a:r>
              </a:p>
              <a:p>
                <a:pPr marL="0" indent="0">
                  <a:buNone/>
                </a:pPr>
                <a:r>
                  <a:rPr lang="da-DK" sz="2000" dirty="0" smtClean="0"/>
                  <a:t>Med </a:t>
                </a:r>
                <a:r>
                  <a:rPr lang="da-DK" sz="2000" dirty="0"/>
                  <a:t>andre ord kan vi beregne sandsynligheden for fælleshændelsen af </a:t>
                </a:r>
                <a:r>
                  <a:rPr lang="da-DK" sz="2000" i="1" dirty="0" smtClean="0"/>
                  <a:t>A </a:t>
                </a:r>
                <a:r>
                  <a:rPr lang="da-DK" sz="2000" dirty="0" smtClean="0"/>
                  <a:t>og </a:t>
                </a:r>
                <a:r>
                  <a:rPr lang="da-DK" sz="2000" i="1" dirty="0"/>
                  <a:t>B</a:t>
                </a:r>
                <a:r>
                  <a:rPr lang="da-DK" sz="2000" dirty="0"/>
                  <a:t> som produktet af sandsynligheden for </a:t>
                </a:r>
                <a:r>
                  <a:rPr lang="da-DK" sz="2000" dirty="0" smtClean="0"/>
                  <a:t>enkelthændelserne. For eksempel: </a:t>
                </a:r>
                <a:r>
                  <a:rPr lang="da-DK" sz="2000" i="1" dirty="0" smtClean="0"/>
                  <a:t>A</a:t>
                </a:r>
                <a:r>
                  <a:rPr lang="da-DK" sz="2000" dirty="0" smtClean="0"/>
                  <a:t> er kast med mønt, </a:t>
                </a:r>
                <a:r>
                  <a:rPr lang="da-DK" sz="2000" i="1" dirty="0" smtClean="0"/>
                  <a:t>B</a:t>
                </a:r>
                <a:r>
                  <a:rPr lang="da-DK" sz="2000" dirty="0" smtClean="0"/>
                  <a:t> er kast med terning. </a:t>
                </a:r>
                <a:br>
                  <a:rPr lang="da-DK" sz="2000" dirty="0" smtClean="0"/>
                </a:br>
                <a:r>
                  <a:rPr lang="da-DK" sz="2000" dirty="0" smtClean="0"/>
                  <a:t>	</a:t>
                </a:r>
                <a:r>
                  <a:rPr lang="da-DK" sz="2000" i="1" dirty="0" smtClean="0"/>
                  <a:t>P</a:t>
                </a:r>
                <a:r>
                  <a:rPr lang="da-DK" sz="2000" dirty="0" smtClean="0"/>
                  <a:t>(Plat </a:t>
                </a:r>
                <a14:m>
                  <m:oMath xmlns:m="http://schemas.openxmlformats.org/officeDocument/2006/math">
                    <m:r>
                      <a:rPr lang="da-DK" sz="2000" i="1" smtClean="0">
                        <a:latin typeface="Cambria Math"/>
                        <a:ea typeface="Cambria Math"/>
                      </a:rPr>
                      <m:t>∩</m:t>
                    </m:r>
                    <m:r>
                      <a:rPr lang="da-DK" sz="2000" b="0" i="1" smtClean="0">
                        <a:latin typeface="Cambria Math"/>
                        <a:ea typeface="Cambria Math"/>
                      </a:rPr>
                      <m:t>  </m:t>
                    </m:r>
                  </m:oMath>
                </a14:m>
                <a:r>
                  <a:rPr lang="da-DK" sz="2000" dirty="0" smtClean="0"/>
                  <a:t>6) = </a:t>
                </a:r>
                <a:r>
                  <a:rPr lang="da-DK" sz="2000" i="1" dirty="0" smtClean="0"/>
                  <a:t>P</a:t>
                </a:r>
                <a:r>
                  <a:rPr lang="da-DK" sz="2000" dirty="0" smtClean="0"/>
                  <a:t>(Plat)·</a:t>
                </a:r>
                <a:r>
                  <a:rPr lang="da-DK" sz="2000" i="1" dirty="0" smtClean="0"/>
                  <a:t>P</a:t>
                </a:r>
                <a:r>
                  <a:rPr lang="da-DK" sz="2000" dirty="0" smtClean="0"/>
                  <a:t>(6) = </a:t>
                </a:r>
                <a14:m>
                  <m:oMath xmlns:m="http://schemas.openxmlformats.org/officeDocument/2006/math">
                    <m:f>
                      <m:fPr>
                        <m:ctrlPr>
                          <a:rPr lang="da-DK" sz="200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r>
                      <a:rPr lang="da-DK" sz="2000" i="1">
                        <a:latin typeface="Cambria Math"/>
                        <a:ea typeface="Cambria Math"/>
                      </a:rPr>
                      <m:t>∙</m:t>
                    </m:r>
                    <m:f>
                      <m:fPr>
                        <m:ctrlPr>
                          <a:rPr lang="da-DK" sz="2000" i="1" smtClean="0">
                            <a:latin typeface="Cambria Math" panose="02040503050406030204" pitchFamily="18" charset="0"/>
                            <a:ea typeface="Cambria Math"/>
                          </a:rPr>
                        </m:ctrlPr>
                      </m:fPr>
                      <m:num>
                        <m:r>
                          <a:rPr lang="da-DK" sz="2000" b="0" i="1" smtClean="0">
                            <a:latin typeface="Cambria Math"/>
                            <a:ea typeface="Cambria Math"/>
                          </a:rPr>
                          <m:t>1</m:t>
                        </m:r>
                      </m:num>
                      <m:den>
                        <m:r>
                          <a:rPr lang="da-DK" sz="2000" b="0" i="1" smtClean="0">
                            <a:latin typeface="Cambria Math"/>
                            <a:ea typeface="Cambria Math"/>
                          </a:rPr>
                          <m:t>6</m:t>
                        </m:r>
                      </m:den>
                    </m:f>
                    <m:r>
                      <a:rPr lang="da-DK" sz="2000" b="0" i="1" smtClean="0">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1</m:t>
                        </m:r>
                      </m:num>
                      <m:den>
                        <m:r>
                          <a:rPr lang="da-DK" sz="2000" b="0" i="1" smtClean="0">
                            <a:latin typeface="Cambria Math"/>
                            <a:ea typeface="Cambria Math"/>
                          </a:rPr>
                          <m:t>12</m:t>
                        </m:r>
                      </m:den>
                    </m:f>
                  </m:oMath>
                </a14:m>
                <a:endParaRPr lang="da-DK" sz="2000" b="0" dirty="0" smtClean="0">
                  <a:ea typeface="Cambria Math"/>
                </a:endParaRPr>
              </a:p>
              <a:p>
                <a:pPr marL="0" indent="0">
                  <a:buNone/>
                </a:pPr>
                <a:r>
                  <a:rPr lang="da-DK" sz="2000" dirty="0" smtClean="0"/>
                  <a:t>I </a:t>
                </a:r>
                <a:r>
                  <a:rPr lang="da-DK" sz="2000" smtClean="0"/>
                  <a:t>eksemplet med ingeniørerne var </a:t>
                </a:r>
                <a:r>
                  <a:rPr lang="da-DK" sz="2000" dirty="0" smtClean="0"/>
                  <a:t>hændelserne ikke uafhængige, så</a:t>
                </a:r>
              </a:p>
              <a:p>
                <a:pPr marL="0" indent="0">
                  <a:buNone/>
                </a:pPr>
                <a:r>
                  <a:rPr lang="da-DK" smtClean="0"/>
                  <a:t>       </a:t>
                </a:r>
                <a14:m>
                  <m:oMath xmlns:m="http://schemas.openxmlformats.org/officeDocument/2006/math">
                    <m:r>
                      <a:rPr lang="en-US" sz="1800" i="1" smtClean="0">
                        <a:solidFill>
                          <a:schemeClr val="tx1"/>
                        </a:solidFill>
                        <a:latin typeface="Cambria Math" panose="02040503050406030204" pitchFamily="18" charset="0"/>
                      </a:rPr>
                      <m:t>𝑃</m:t>
                    </m:r>
                    <m:d>
                      <m:dPr>
                        <m:ctrlPr>
                          <a:rPr lang="en-US" sz="1800" i="1">
                            <a:solidFill>
                              <a:schemeClr val="tx1"/>
                            </a:solidFill>
                            <a:latin typeface="Cambria Math" panose="02040503050406030204" pitchFamily="18" charset="0"/>
                          </a:rPr>
                        </m:ctrlPr>
                      </m:dPr>
                      <m:e>
                        <m:r>
                          <m:rPr>
                            <m:sty m:val="p"/>
                          </m:rPr>
                          <a:rPr lang="en-US" sz="1800" i="1">
                            <a:solidFill>
                              <a:schemeClr val="tx1"/>
                            </a:solidFill>
                            <a:latin typeface="Cambria Math" panose="02040503050406030204" pitchFamily="18" charset="0"/>
                          </a:rPr>
                          <m:t>Mand</m:t>
                        </m:r>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𝑃</m:t>
                    </m:r>
                    <m:r>
                      <a:rPr lang="en-US" sz="1800" i="1">
                        <a:solidFill>
                          <a:schemeClr val="tx1"/>
                        </a:solidFill>
                        <a:latin typeface="Cambria Math" panose="02040503050406030204" pitchFamily="18" charset="0"/>
                      </a:rPr>
                      <m:t>(</m:t>
                    </m:r>
                    <m:r>
                      <m:rPr>
                        <m:sty m:val="p"/>
                      </m:rPr>
                      <a:rPr lang="en-US" sz="1800" i="1">
                        <a:solidFill>
                          <a:schemeClr val="tx1"/>
                        </a:solidFill>
                        <a:latin typeface="Cambria Math" panose="02040503050406030204" pitchFamily="18" charset="0"/>
                      </a:rPr>
                      <m:t>Maskin</m:t>
                    </m:r>
                    <m:r>
                      <a:rPr lang="en-US" sz="1800" i="1">
                        <a:solidFill>
                          <a:schemeClr val="tx1"/>
                        </a:solidFill>
                        <a:latin typeface="Cambria Math" panose="02040503050406030204" pitchFamily="18" charset="0"/>
                      </a:rPr>
                      <m:t>)=0.71∙0.56=0.40</m:t>
                    </m:r>
                    <m:r>
                      <a:rPr lang="en-US" sz="1800" b="1" i="1" smtClean="0">
                        <a:solidFill>
                          <a:srgbClr val="C00000"/>
                        </a:solidFill>
                        <a:latin typeface="Cambria Math" panose="02040503050406030204" pitchFamily="18" charset="0"/>
                      </a:rPr>
                      <m:t>≠</m:t>
                    </m:r>
                    <m:r>
                      <a:rPr lang="en-US" sz="1800" i="1">
                        <a:solidFill>
                          <a:schemeClr val="tx1"/>
                        </a:solidFill>
                        <a:latin typeface="Cambria Math" panose="02040503050406030204" pitchFamily="18" charset="0"/>
                      </a:rPr>
                      <m:t>0.47=</m:t>
                    </m:r>
                    <m:r>
                      <m:rPr>
                        <m:nor/>
                      </m:rPr>
                      <a:rPr lang="da-DK" sz="1800" i="1" dirty="0">
                        <a:solidFill>
                          <a:schemeClr val="tx1"/>
                        </a:solidFill>
                        <a:latin typeface="Cambria Math" panose="02040503050406030204" pitchFamily="18" charset="0"/>
                      </a:rPr>
                      <m:t>P</m:t>
                    </m:r>
                    <m:r>
                      <m:rPr>
                        <m:nor/>
                      </m:rPr>
                      <a:rPr lang="en-US" sz="1800" b="0" i="0" dirty="0" smtClean="0">
                        <a:solidFill>
                          <a:schemeClr val="tx1"/>
                        </a:solidFill>
                        <a:latin typeface="Cambria Math" panose="02040503050406030204" pitchFamily="18" charset="0"/>
                      </a:rPr>
                      <m:t> </m:t>
                    </m:r>
                    <m:r>
                      <m:rPr>
                        <m:nor/>
                      </m:rPr>
                      <a:rPr lang="da-DK" sz="1800" dirty="0">
                        <a:solidFill>
                          <a:schemeClr val="tx1"/>
                        </a:solidFill>
                        <a:latin typeface="Cambria Math" panose="02040503050406030204" pitchFamily="18" charset="0"/>
                      </a:rPr>
                      <m:t>(</m:t>
                    </m:r>
                    <m:r>
                      <m:rPr>
                        <m:nor/>
                      </m:rPr>
                      <a:rPr lang="da-DK" sz="1800" dirty="0">
                        <a:solidFill>
                          <a:schemeClr val="tx1"/>
                        </a:solidFill>
                        <a:latin typeface="Cambria Math" panose="02040503050406030204" pitchFamily="18" charset="0"/>
                      </a:rPr>
                      <m:t>Mand</m:t>
                    </m:r>
                    <m:r>
                      <m:rPr>
                        <m:nor/>
                      </m:rPr>
                      <a:rPr lang="da-DK" sz="1800" i="1" dirty="0">
                        <a:solidFill>
                          <a:schemeClr val="tx1"/>
                        </a:solidFill>
                        <a:latin typeface="Cambria Math" panose="02040503050406030204" pitchFamily="18" charset="0"/>
                      </a:rPr>
                      <m:t> </m:t>
                    </m:r>
                    <m:r>
                      <a:rPr lang="da-DK" sz="1800" i="1">
                        <a:solidFill>
                          <a:schemeClr val="tx1"/>
                        </a:solidFill>
                        <a:latin typeface="Cambria Math" panose="02040503050406030204" pitchFamily="18" charset="0"/>
                      </a:rPr>
                      <m:t>∩</m:t>
                    </m:r>
                    <m:r>
                      <m:rPr>
                        <m:nor/>
                      </m:rPr>
                      <a:rPr lang="da-DK" sz="1800" dirty="0">
                        <a:solidFill>
                          <a:schemeClr val="tx1"/>
                        </a:solidFill>
                        <a:latin typeface="Cambria Math" panose="02040503050406030204" pitchFamily="18" charset="0"/>
                      </a:rPr>
                      <m:t>Maskin</m:t>
                    </m:r>
                    <m:r>
                      <m:rPr>
                        <m:nor/>
                      </m:rPr>
                      <a:rPr lang="da-DK" sz="1800" dirty="0">
                        <a:solidFill>
                          <a:schemeClr val="tx1"/>
                        </a:solidFill>
                        <a:latin typeface="Cambria Math" panose="02040503050406030204" pitchFamily="18" charset="0"/>
                      </a:rPr>
                      <m:t>)</m:t>
                    </m:r>
                  </m:oMath>
                </a14:m>
                <a:r>
                  <a:rPr lang="da-DK" dirty="0" smtClean="0">
                    <a:solidFill>
                      <a:schemeClr val="tx1"/>
                    </a:solidFill>
                  </a:rPr>
                  <a:t>.</a:t>
                </a:r>
                <a:endParaRPr lang="da-DK"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3"/>
                <a:stretch>
                  <a:fillRect l="-783"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27</a:t>
            </a:fld>
            <a:endParaRPr lang="da-DK" dirty="0"/>
          </a:p>
        </p:txBody>
      </p:sp>
    </p:spTree>
    <p:extLst>
      <p:ext uri="{BB962C8B-B14F-4D97-AF65-F5344CB8AC3E}">
        <p14:creationId xmlns:p14="http://schemas.microsoft.com/office/powerpoint/2010/main" val="225167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Opgave om design af et eksoskelet</a:t>
            </a:r>
            <a:endParaRPr lang="en-GB" dirty="0"/>
          </a:p>
        </p:txBody>
      </p:sp>
      <p:sp>
        <p:nvSpPr>
          <p:cNvPr id="3" name="Content Placeholder 2"/>
          <p:cNvSpPr>
            <a:spLocks noGrp="1"/>
          </p:cNvSpPr>
          <p:nvPr>
            <p:ph idx="1"/>
          </p:nvPr>
        </p:nvSpPr>
        <p:spPr/>
        <p:txBody>
          <a:bodyPr/>
          <a:lstStyle/>
          <a:p>
            <a:pPr marL="0" indent="0">
              <a:buNone/>
            </a:pPr>
            <a:r>
              <a:rPr lang="en-US" smtClean="0"/>
              <a:t>Opgaven </a:t>
            </a:r>
            <a:r>
              <a:rPr lang="en-US" dirty="0" smtClean="0"/>
              <a:t>handler om </a:t>
            </a:r>
            <a:r>
              <a:rPr lang="en-US" err="1" smtClean="0"/>
              <a:t>udvikling</a:t>
            </a:r>
            <a:r>
              <a:rPr lang="en-US" smtClean="0"/>
              <a:t> af</a:t>
            </a:r>
            <a:r>
              <a:rPr lang="en-US"/>
              <a:t> </a:t>
            </a:r>
            <a:r>
              <a:rPr lang="en-US" smtClean="0"/>
              <a:t>ekso-</a:t>
            </a:r>
            <a:br>
              <a:rPr lang="en-US" smtClean="0"/>
            </a:br>
            <a:r>
              <a:rPr lang="en-US" smtClean="0"/>
              <a:t>skelettet SwiftLift. Der skal vælges design</a:t>
            </a:r>
            <a:endParaRPr lang="en-GB" dirty="0"/>
          </a:p>
        </p:txBody>
      </p:sp>
      <p:sp>
        <p:nvSpPr>
          <p:cNvPr id="4" name="Slide Number Placeholder 3"/>
          <p:cNvSpPr>
            <a:spLocks noGrp="1"/>
          </p:cNvSpPr>
          <p:nvPr>
            <p:ph type="sldNum" sz="quarter" idx="12"/>
          </p:nvPr>
        </p:nvSpPr>
        <p:spPr/>
        <p:txBody>
          <a:bodyPr/>
          <a:lstStyle/>
          <a:p>
            <a:fld id="{2CD97C06-EC96-4259-9516-82894ECCBF7D}" type="slidenum">
              <a:rPr lang="da-DK" smtClean="0"/>
              <a:t>28</a:t>
            </a:fld>
            <a:endParaRPr lang="da-DK" dirty="0"/>
          </a:p>
        </p:txBody>
      </p:sp>
      <p:pic>
        <p:nvPicPr>
          <p:cNvPr id="5" name="Picture 4"/>
          <p:cNvPicPr>
            <a:picLocks noChangeAspect="1"/>
          </p:cNvPicPr>
          <p:nvPr/>
        </p:nvPicPr>
        <p:blipFill rotWithShape="1">
          <a:blip r:embed="rId2"/>
          <a:srcRect t="11162"/>
          <a:stretch/>
        </p:blipFill>
        <p:spPr>
          <a:xfrm>
            <a:off x="323528" y="3140968"/>
            <a:ext cx="8271561" cy="3458926"/>
          </a:xfrm>
          <a:prstGeom prst="rect">
            <a:avLst/>
          </a:prstGeom>
        </p:spPr>
      </p:pic>
      <p:pic>
        <p:nvPicPr>
          <p:cNvPr id="6" name="Picture 5"/>
          <p:cNvPicPr>
            <a:picLocks noChangeAspect="1"/>
          </p:cNvPicPr>
          <p:nvPr/>
        </p:nvPicPr>
        <p:blipFill>
          <a:blip r:embed="rId3"/>
          <a:stretch>
            <a:fillRect/>
          </a:stretch>
        </p:blipFill>
        <p:spPr>
          <a:xfrm>
            <a:off x="6372200" y="962315"/>
            <a:ext cx="2121793" cy="20505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89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Opgave om design af et eksoskelet</a:t>
            </a:r>
            <a:endParaRPr lang="en-GB" dirty="0"/>
          </a:p>
        </p:txBody>
      </p:sp>
      <p:sp>
        <p:nvSpPr>
          <p:cNvPr id="4" name="Slide Number Placeholder 3"/>
          <p:cNvSpPr>
            <a:spLocks noGrp="1"/>
          </p:cNvSpPr>
          <p:nvPr>
            <p:ph type="sldNum" sz="quarter" idx="12"/>
          </p:nvPr>
        </p:nvSpPr>
        <p:spPr/>
        <p:txBody>
          <a:bodyPr/>
          <a:lstStyle/>
          <a:p>
            <a:fld id="{2CD97C06-EC96-4259-9516-82894ECCBF7D}" type="slidenum">
              <a:rPr lang="da-DK" smtClean="0"/>
              <a:t>29</a:t>
            </a:fld>
            <a:endParaRPr lang="da-DK" dirty="0"/>
          </a:p>
        </p:txBody>
      </p:sp>
      <p:pic>
        <p:nvPicPr>
          <p:cNvPr id="6" name="Picture 5"/>
          <p:cNvPicPr>
            <a:picLocks noChangeAspect="1"/>
          </p:cNvPicPr>
          <p:nvPr/>
        </p:nvPicPr>
        <p:blipFill>
          <a:blip r:embed="rId2"/>
          <a:stretch>
            <a:fillRect/>
          </a:stretch>
        </p:blipFill>
        <p:spPr>
          <a:xfrm>
            <a:off x="462554" y="980728"/>
            <a:ext cx="6875708" cy="5256163"/>
          </a:xfrm>
          <a:prstGeom prst="rect">
            <a:avLst/>
          </a:prstGeom>
        </p:spPr>
      </p:pic>
    </p:spTree>
    <p:extLst>
      <p:ext uri="{BB962C8B-B14F-4D97-AF65-F5344CB8AC3E}">
        <p14:creationId xmlns:p14="http://schemas.microsoft.com/office/powerpoint/2010/main" val="107833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Usikkerhed er en del af hverdagen</a:t>
            </a:r>
            <a:endParaRPr lang="en-GB"/>
          </a:p>
        </p:txBody>
      </p:sp>
      <p:sp>
        <p:nvSpPr>
          <p:cNvPr id="3" name="Content Placeholder 2"/>
          <p:cNvSpPr>
            <a:spLocks noGrp="1"/>
          </p:cNvSpPr>
          <p:nvPr>
            <p:ph idx="1"/>
          </p:nvPr>
        </p:nvSpPr>
        <p:spPr/>
        <p:txBody>
          <a:bodyPr/>
          <a:lstStyle/>
          <a:p>
            <a:r>
              <a:rPr lang="en-US" sz="2200" smtClean="0"/>
              <a:t>Vi træffer beslutninger under usikkerhed hver dag:</a:t>
            </a:r>
          </a:p>
          <a:p>
            <a:pPr lvl="1"/>
            <a:r>
              <a:rPr lang="en-US" sz="1800" smtClean="0"/>
              <a:t>Kan jeg nå over krydset inden lyset bliver rødt?</a:t>
            </a:r>
          </a:p>
          <a:p>
            <a:pPr lvl="1"/>
            <a:r>
              <a:rPr lang="en-US" sz="1800" smtClean="0"/>
              <a:t>Skal jeg tage en paraply med?</a:t>
            </a:r>
          </a:p>
          <a:p>
            <a:pPr lvl="1"/>
            <a:r>
              <a:rPr lang="en-US" sz="1800" smtClean="0"/>
              <a:t>Skal jeg tegne en ulykkesforsikring?</a:t>
            </a:r>
          </a:p>
          <a:p>
            <a:pPr lvl="1"/>
            <a:r>
              <a:rPr lang="en-US" sz="1800" smtClean="0"/>
              <a:t>Behøver jeg regne opgaver til statistik-kurset?</a:t>
            </a:r>
          </a:p>
          <a:p>
            <a:pPr lvl="1"/>
            <a:r>
              <a:rPr lang="en-US" sz="1800" smtClean="0"/>
              <a:t>Får mormor Covid-19, hvis jeg besøger hende? </a:t>
            </a:r>
          </a:p>
          <a:p>
            <a:pPr lvl="1"/>
            <a:r>
              <a:rPr lang="en-US" sz="1800" smtClean="0"/>
              <a:t>Skal jeg sætte 100 kr på, at AGF vinder over Viborg?</a:t>
            </a:r>
            <a:br>
              <a:rPr lang="en-US" sz="1800" smtClean="0"/>
            </a:br>
            <a:r>
              <a:rPr lang="en-US" sz="1800" smtClean="0"/>
              <a:t/>
            </a:r>
            <a:br>
              <a:rPr lang="en-US" sz="1800" smtClean="0"/>
            </a:br>
            <a:r>
              <a:rPr lang="en-US" sz="1800" smtClean="0"/>
              <a:t/>
            </a:r>
            <a:br>
              <a:rPr lang="en-US" sz="1800" smtClean="0"/>
            </a:br>
            <a:r>
              <a:rPr lang="en-US" sz="1800" smtClean="0"/>
              <a:t/>
            </a:r>
            <a:br>
              <a:rPr lang="en-US" sz="1800" smtClean="0"/>
            </a:br>
            <a:r>
              <a:rPr lang="en-US" sz="1800" smtClean="0"/>
              <a:t/>
            </a:r>
            <a:br>
              <a:rPr lang="en-US" sz="1800" smtClean="0"/>
            </a:br>
            <a:r>
              <a:rPr lang="en-US" sz="1800" smtClean="0"/>
              <a:t/>
            </a:r>
            <a:br>
              <a:rPr lang="en-US" sz="1800" smtClean="0"/>
            </a:br>
            <a:r>
              <a:rPr lang="en-US" sz="1800" smtClean="0"/>
              <a:t/>
            </a:r>
            <a:br>
              <a:rPr lang="en-US" sz="1800" smtClean="0"/>
            </a:br>
            <a:endParaRPr lang="en-US" sz="1800" smtClean="0"/>
          </a:p>
          <a:p>
            <a:r>
              <a:rPr lang="en-US" sz="2000" smtClean="0"/>
              <a:t>Man kvantificerer usikkerhed med sandsynligheder, så sandsynlighedsteori og statistik er det sprog, vi har brug for, for at træffe bedre beslutninger.</a:t>
            </a:r>
          </a:p>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3</a:t>
            </a:fld>
            <a:endParaRPr lang="da-DK" dirty="0"/>
          </a:p>
        </p:txBody>
      </p:sp>
      <p:pic>
        <p:nvPicPr>
          <p:cNvPr id="1026" name="Picture 2" descr="Vanvidsbilist fanget på video under vild overhaling: - Det er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686" r="3304"/>
          <a:stretch/>
        </p:blipFill>
        <p:spPr bwMode="auto">
          <a:xfrm>
            <a:off x="899592" y="3717032"/>
            <a:ext cx="2448272" cy="16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Kitesurfer død i Lillebælt - Minbaad.d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5977" y="3717032"/>
            <a:ext cx="2428110" cy="16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folketidende.dk - Lolland og Falster samlet et sted - Forside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2200" y="3722446"/>
            <a:ext cx="2343780" cy="16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4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De 7 basale </a:t>
            </a:r>
            <a:r>
              <a:rPr lang="da-DK" dirty="0" smtClean="0"/>
              <a:t>regler for sandsynlighed</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da-DK" sz="2000" b="1" dirty="0" smtClean="0"/>
                  <a:t> </a:t>
                </a:r>
                <a14:m>
                  <m:oMath xmlns:m="http://schemas.openxmlformats.org/officeDocument/2006/math">
                    <m:r>
                      <a:rPr lang="da-DK" sz="2000" b="0" i="1" smtClean="0">
                        <a:latin typeface="Cambria Math"/>
                      </a:rPr>
                      <m:t>0</m:t>
                    </m:r>
                    <m:r>
                      <a:rPr lang="da-DK" sz="2000" b="0" i="1" smtClean="0">
                        <a:latin typeface="Cambria Math"/>
                        <a:ea typeface="Cambria Math"/>
                      </a:rPr>
                      <m:t>≤</m:t>
                    </m:r>
                    <m:r>
                      <a:rPr lang="da-DK" sz="2000" b="0" i="1" smtClean="0">
                        <a:latin typeface="Cambria Math"/>
                        <a:ea typeface="Cambria Math"/>
                      </a:rPr>
                      <m:t>𝑃</m:t>
                    </m:r>
                    <m:d>
                      <m:dPr>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r>
                      <a:rPr lang="da-DK" sz="2000" b="0" i="1" smtClean="0">
                        <a:latin typeface="Cambria Math"/>
                        <a:ea typeface="Cambria Math"/>
                      </a:rPr>
                      <m:t>≤1</m:t>
                    </m:r>
                  </m:oMath>
                </a14:m>
                <a:r>
                  <a:rPr lang="da-DK" sz="2000" b="0" dirty="0" smtClean="0">
                    <a:ea typeface="Cambria Math"/>
                  </a:rPr>
                  <a:t> </a:t>
                </a:r>
                <a:br>
                  <a:rPr lang="da-DK" sz="2000" b="0" dirty="0" smtClean="0">
                    <a:ea typeface="Cambria Math"/>
                  </a:rPr>
                </a:br>
                <a:endParaRPr lang="da-DK" sz="2000" b="0" dirty="0" smtClean="0">
                  <a:ea typeface="Cambria Math"/>
                </a:endParaRPr>
              </a:p>
              <a:p>
                <a:pPr marL="457200" indent="-457200">
                  <a:buFont typeface="+mj-lt"/>
                  <a:buAutoNum type="arabicPeriod"/>
                </a:pPr>
                <a:r>
                  <a:rPr lang="da-DK" sz="2000" b="1" dirty="0">
                    <a:ea typeface="Cambria Math"/>
                  </a:rPr>
                  <a:t> </a:t>
                </a:r>
                <a14:m>
                  <m:oMath xmlns:m="http://schemas.openxmlformats.org/officeDocument/2006/math">
                    <m:r>
                      <a:rPr lang="da-DK" sz="2000" b="0" i="1" smtClean="0">
                        <a:latin typeface="Cambria Math"/>
                        <a:ea typeface="Cambria Math"/>
                      </a:rPr>
                      <m:t>𝑃</m:t>
                    </m:r>
                    <m:d>
                      <m:dPr>
                        <m:ctrlPr>
                          <a:rPr lang="da-DK" sz="2000" b="0" i="1" smtClean="0">
                            <a:latin typeface="Cambria Math" panose="02040503050406030204" pitchFamily="18" charset="0"/>
                            <a:ea typeface="Cambria Math"/>
                          </a:rPr>
                        </m:ctrlPr>
                      </m:dPr>
                      <m:e>
                        <m:r>
                          <a:rPr lang="da-DK" sz="2000" b="0" i="1" smtClean="0">
                            <a:latin typeface="Cambria Math"/>
                            <a:ea typeface="Cambria Math"/>
                          </a:rPr>
                          <m:t>∅</m:t>
                        </m:r>
                      </m:e>
                    </m:d>
                    <m:r>
                      <a:rPr lang="da-DK" sz="2000" b="0" i="1" smtClean="0">
                        <a:latin typeface="Cambria Math"/>
                        <a:ea typeface="Cambria Math"/>
                      </a:rPr>
                      <m:t>=0;</m:t>
                    </m:r>
                    <m:r>
                      <a:rPr lang="da-DK" sz="2000" b="0" i="1" smtClean="0">
                        <a:latin typeface="Cambria Math"/>
                        <a:ea typeface="Cambria Math"/>
                      </a:rPr>
                      <m:t>𝑃</m:t>
                    </m:r>
                    <m:d>
                      <m:dPr>
                        <m:ctrlPr>
                          <a:rPr lang="da-DK" sz="2000" b="0" i="1" smtClean="0">
                            <a:latin typeface="Cambria Math" panose="02040503050406030204" pitchFamily="18" charset="0"/>
                            <a:ea typeface="Cambria Math"/>
                          </a:rPr>
                        </m:ctrlPr>
                      </m:dPr>
                      <m:e>
                        <m:r>
                          <a:rPr lang="da-DK" sz="2000" b="0" i="1" smtClean="0">
                            <a:latin typeface="Cambria Math"/>
                            <a:ea typeface="Cambria Math"/>
                          </a:rPr>
                          <m:t>𝑈</m:t>
                        </m:r>
                      </m:e>
                    </m:d>
                    <m:r>
                      <a:rPr lang="da-DK" sz="2000" b="0" i="1" smtClean="0">
                        <a:latin typeface="Cambria Math"/>
                        <a:ea typeface="Cambria Math"/>
                      </a:rPr>
                      <m:t>=1</m:t>
                    </m:r>
                  </m:oMath>
                </a14:m>
                <a:r>
                  <a:rPr lang="da-DK" sz="2000" b="0" dirty="0" smtClean="0">
                    <a:ea typeface="Cambria Math"/>
                  </a:rPr>
                  <a:t> </a:t>
                </a:r>
                <a:br>
                  <a:rPr lang="da-DK" sz="2000" b="0" dirty="0" smtClean="0">
                    <a:ea typeface="Cambria Math"/>
                  </a:rPr>
                </a:br>
                <a:r>
                  <a:rPr lang="da-DK" sz="2000" b="0" dirty="0" smtClean="0">
                    <a:ea typeface="Cambria Math"/>
                  </a:rPr>
                  <a:t> Ø er den tomme eller umulige hændelse. </a:t>
                </a:r>
                <a:br>
                  <a:rPr lang="da-DK" sz="2000" b="0" dirty="0" smtClean="0">
                    <a:ea typeface="Cambria Math"/>
                  </a:rPr>
                </a:br>
                <a:r>
                  <a:rPr lang="da-DK" sz="2000" b="0" dirty="0" smtClean="0">
                    <a:ea typeface="Cambria Math"/>
                  </a:rPr>
                  <a:t> F.eks. at slå en 7’er med en almindelig terning</a:t>
                </a:r>
                <a:br>
                  <a:rPr lang="da-DK" sz="2000" b="0" dirty="0" smtClean="0">
                    <a:ea typeface="Cambria Math"/>
                  </a:rPr>
                </a:br>
                <a:endParaRPr lang="da-DK" sz="2000" b="0" dirty="0" smtClean="0">
                  <a:ea typeface="Cambria Math"/>
                </a:endParaRPr>
              </a:p>
              <a:p>
                <a:pPr marL="457200" indent="-457200">
                  <a:buFont typeface="+mj-lt"/>
                  <a:buAutoNum type="arabicPeriod"/>
                </a:pPr>
                <a:r>
                  <a:rPr lang="da-DK" sz="2000" b="1" dirty="0" smtClean="0">
                    <a:ea typeface="Cambria Math"/>
                  </a:rPr>
                  <a:t>Komplementær sandsynlighed:</a:t>
                </a:r>
                <a:r>
                  <a:rPr lang="da-DK" sz="2000" b="0" dirty="0" smtClean="0">
                    <a:ea typeface="Cambria Math"/>
                  </a:rPr>
                  <a:t/>
                </a:r>
                <a:br>
                  <a:rPr lang="da-DK" sz="2000" b="0" dirty="0" smtClean="0">
                    <a:ea typeface="Cambria Math"/>
                  </a:rPr>
                </a:br>
                <a:r>
                  <a:rPr lang="da-DK" sz="2000" b="0" dirty="0" smtClean="0">
                    <a:ea typeface="Cambria Math"/>
                  </a:rPr>
                  <a:t>Den komplementære hændelse </a:t>
                </a:r>
                <a:r>
                  <a:rPr lang="da-DK" sz="2000" b="0" smtClean="0">
                    <a:ea typeface="Cambria Math"/>
                  </a:rPr>
                  <a:t>til </a:t>
                </a:r>
                <a14:m>
                  <m:oMath xmlns:m="http://schemas.openxmlformats.org/officeDocument/2006/math">
                    <m:r>
                      <a:rPr lang="en-US" sz="2000" b="0" i="1" smtClean="0">
                        <a:latin typeface="Cambria Math" panose="02040503050406030204" pitchFamily="18" charset="0"/>
                        <a:ea typeface="Cambria Math"/>
                      </a:rPr>
                      <m:t>𝐴</m:t>
                    </m:r>
                  </m:oMath>
                </a14:m>
                <a:r>
                  <a:rPr lang="da-DK" sz="2000" b="0" smtClean="0">
                    <a:ea typeface="Cambria Math"/>
                  </a:rPr>
                  <a:t> </a:t>
                </a:r>
                <a:r>
                  <a:rPr lang="da-DK" sz="2000" b="0" dirty="0" smtClean="0">
                    <a:ea typeface="Cambria Math"/>
                  </a:rPr>
                  <a:t>er mængden af udfald i </a:t>
                </a:r>
                <a14:m>
                  <m:oMath xmlns:m="http://schemas.openxmlformats.org/officeDocument/2006/math">
                    <m:r>
                      <a:rPr lang="da-DK" sz="2000" b="0" i="1" dirty="0" smtClean="0">
                        <a:latin typeface="Cambria Math" panose="02040503050406030204" pitchFamily="18" charset="0"/>
                        <a:ea typeface="Cambria Math"/>
                      </a:rPr>
                      <m:t>𝑈</m:t>
                    </m:r>
                  </m:oMath>
                </a14:m>
                <a:r>
                  <a:rPr lang="da-DK" sz="2000" b="0" dirty="0" smtClean="0">
                    <a:ea typeface="Cambria Math"/>
                  </a:rPr>
                  <a:t>, som ikke tilhører </a:t>
                </a:r>
                <a14:m>
                  <m:oMath xmlns:m="http://schemas.openxmlformats.org/officeDocument/2006/math">
                    <m:r>
                      <a:rPr lang="en-US" sz="2000" i="1">
                        <a:latin typeface="Cambria Math" panose="02040503050406030204" pitchFamily="18" charset="0"/>
                        <a:ea typeface="Cambria Math"/>
                      </a:rPr>
                      <m:t>𝐴</m:t>
                    </m:r>
                  </m:oMath>
                </a14:m>
                <a:r>
                  <a:rPr lang="da-DK" sz="2000" b="0" dirty="0" smtClean="0">
                    <a:ea typeface="Cambria Math"/>
                  </a:rPr>
                  <a:t>. </a:t>
                </a:r>
                <a:r>
                  <a:rPr lang="da-DK" b="0" dirty="0" smtClean="0">
                    <a:ea typeface="Cambria Math"/>
                  </a:rPr>
                  <a:t/>
                </a:r>
                <a:br>
                  <a:rPr lang="da-DK" b="0" dirty="0" smtClean="0">
                    <a:ea typeface="Cambria Math"/>
                  </a:rPr>
                </a:br>
                <a:r>
                  <a:rPr lang="da-DK" b="0" dirty="0" smtClean="0">
                    <a:ea typeface="Cambria Math"/>
                  </a:rPr>
                  <a:t> 	</a:t>
                </a:r>
                <a14:m>
                  <m:oMath xmlns:m="http://schemas.openxmlformats.org/officeDocument/2006/math">
                    <m:r>
                      <a:rPr lang="da-DK" sz="2000" b="0" i="1" smtClean="0">
                        <a:latin typeface="Cambria Math"/>
                        <a:ea typeface="Cambria Math"/>
                      </a:rPr>
                      <m:t>𝑃</m:t>
                    </m:r>
                    <m:d>
                      <m:dPr>
                        <m:ctrlPr>
                          <a:rPr lang="da-DK" sz="2000" b="0" i="1" smtClean="0">
                            <a:latin typeface="Cambria Math" panose="02040503050406030204" pitchFamily="18" charset="0"/>
                            <a:ea typeface="Cambria Math"/>
                          </a:rPr>
                        </m:ctrlPr>
                      </m:dPr>
                      <m:e>
                        <m:acc>
                          <m:accPr>
                            <m:chr m:val="̅"/>
                            <m:ctrlPr>
                              <a:rPr lang="da-DK" sz="2000" b="0" i="1" smtClean="0">
                                <a:latin typeface="Cambria Math" panose="02040503050406030204" pitchFamily="18" charset="0"/>
                                <a:ea typeface="Cambria Math"/>
                              </a:rPr>
                            </m:ctrlPr>
                          </m:accPr>
                          <m:e>
                            <m:r>
                              <a:rPr lang="en-US" sz="2000" b="0" i="1" smtClean="0">
                                <a:latin typeface="Cambria Math" panose="02040503050406030204" pitchFamily="18" charset="0"/>
                                <a:ea typeface="Cambria Math"/>
                              </a:rPr>
                              <m:t>𝐴</m:t>
                            </m:r>
                          </m:e>
                        </m:acc>
                      </m:e>
                    </m:d>
                    <m:r>
                      <a:rPr lang="da-DK" sz="2000" b="0" i="1" smtClean="0">
                        <a:latin typeface="Cambria Math"/>
                        <a:ea typeface="Cambria Math"/>
                      </a:rPr>
                      <m:t>=1−</m:t>
                    </m:r>
                    <m:r>
                      <a:rPr lang="da-DK" sz="2000" b="0" i="1" smtClean="0">
                        <a:latin typeface="Cambria Math"/>
                        <a:ea typeface="Cambria Math"/>
                      </a:rPr>
                      <m:t>𝑃</m:t>
                    </m:r>
                    <m:d>
                      <m:dPr>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oMath>
                </a14:m>
                <a:r>
                  <a:rPr lang="da-DK" b="0" dirty="0" smtClean="0">
                    <a:ea typeface="Cambria Math"/>
                  </a:rPr>
                  <a:t> </a:t>
                </a:r>
                <a:br>
                  <a:rPr lang="da-DK" b="0" dirty="0" smtClean="0">
                    <a:ea typeface="Cambria Math"/>
                  </a:rPr>
                </a:br>
                <a:r>
                  <a:rPr lang="da-DK" b="0" dirty="0" smtClean="0">
                    <a:ea typeface="Cambria Math"/>
                  </a:rPr>
                  <a:t/>
                </a:r>
                <a:br>
                  <a:rPr lang="da-DK" b="0" dirty="0" smtClean="0">
                    <a:ea typeface="Cambria Math"/>
                  </a:rPr>
                </a:br>
                <a:r>
                  <a:rPr lang="da-DK" sz="2000" b="0" dirty="0" smtClean="0">
                    <a:ea typeface="Cambria Math"/>
                  </a:rPr>
                  <a:t>F.eks.: Vi slår </a:t>
                </a:r>
                <a:r>
                  <a:rPr lang="da-DK" sz="2000" b="0" u="sng" dirty="0" smtClean="0">
                    <a:ea typeface="Cambria Math"/>
                  </a:rPr>
                  <a:t>ikke</a:t>
                </a:r>
                <a:r>
                  <a:rPr lang="da-DK" sz="2000" b="0" dirty="0" smtClean="0">
                    <a:ea typeface="Cambria Math"/>
                  </a:rPr>
                  <a:t> </a:t>
                </a:r>
                <a:r>
                  <a:rPr lang="da-DK" sz="2000" b="0" smtClean="0">
                    <a:ea typeface="Cambria Math"/>
                  </a:rPr>
                  <a:t>en 6’er, kortet vi </a:t>
                </a:r>
                <a:br>
                  <a:rPr lang="da-DK" sz="2000" b="0" smtClean="0">
                    <a:ea typeface="Cambria Math"/>
                  </a:rPr>
                </a:br>
                <a:r>
                  <a:rPr lang="da-DK" sz="2000" b="0" smtClean="0">
                    <a:ea typeface="Cambria Math"/>
                  </a:rPr>
                  <a:t>trækker er </a:t>
                </a:r>
                <a:r>
                  <a:rPr lang="da-DK" sz="2000" b="0" u="sng" smtClean="0">
                    <a:ea typeface="Cambria Math"/>
                  </a:rPr>
                  <a:t>ikke</a:t>
                </a:r>
                <a:r>
                  <a:rPr lang="da-DK" sz="2000" b="0" smtClean="0">
                    <a:ea typeface="Cambria Math"/>
                  </a:rPr>
                  <a:t> en konge, o.s.v.</a:t>
                </a:r>
                <a:endParaRPr lang="da-DK" sz="2000" b="0" dirty="0" smtClean="0">
                  <a:ea typeface="Cambria Math"/>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30</a:t>
            </a:fld>
            <a:endParaRPr lang="da-DK" dirty="0"/>
          </a:p>
        </p:txBody>
      </p:sp>
      <p:grpSp>
        <p:nvGrpSpPr>
          <p:cNvPr id="7" name="Group 6"/>
          <p:cNvGrpSpPr/>
          <p:nvPr/>
        </p:nvGrpSpPr>
        <p:grpSpPr>
          <a:xfrm>
            <a:off x="6074273" y="1268760"/>
            <a:ext cx="2962223" cy="2088232"/>
            <a:chOff x="6074273" y="1268760"/>
            <a:chExt cx="2962223" cy="2088232"/>
          </a:xfrm>
        </p:grpSpPr>
        <p:grpSp>
          <p:nvGrpSpPr>
            <p:cNvPr id="12" name="Group 11"/>
            <p:cNvGrpSpPr/>
            <p:nvPr/>
          </p:nvGrpSpPr>
          <p:grpSpPr>
            <a:xfrm>
              <a:off x="6074273" y="1268760"/>
              <a:ext cx="2751582" cy="1944216"/>
              <a:chOff x="5319347" y="3573016"/>
              <a:chExt cx="3578731" cy="2528664"/>
            </a:xfrm>
          </p:grpSpPr>
          <p:grpSp>
            <p:nvGrpSpPr>
              <p:cNvPr id="13" name="Group 12"/>
              <p:cNvGrpSpPr/>
              <p:nvPr/>
            </p:nvGrpSpPr>
            <p:grpSpPr>
              <a:xfrm>
                <a:off x="5319347" y="3573016"/>
                <a:ext cx="2022493" cy="2528664"/>
                <a:chOff x="5651285" y="4392520"/>
                <a:chExt cx="1544661" cy="2060816"/>
              </a:xfrm>
            </p:grpSpPr>
            <p:sp>
              <p:nvSpPr>
                <p:cNvPr id="46" name="Oval 45"/>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mc:AlternateContent xmlns:mc="http://schemas.openxmlformats.org/markup-compatibility/2006" xmlns:a14="http://schemas.microsoft.com/office/drawing/2010/main">
              <mc:Choice Requires="a14">
                <p:sp>
                  <p:nvSpPr>
                    <p:cNvPr id="47" name="TextBox 46"/>
                    <p:cNvSpPr txBox="1"/>
                    <p:nvPr/>
                  </p:nvSpPr>
                  <p:spPr>
                    <a:xfrm>
                      <a:off x="5651285" y="4392520"/>
                      <a:ext cx="1339449" cy="358858"/>
                    </a:xfrm>
                    <a:prstGeom prst="rect">
                      <a:avLst/>
                    </a:prstGeom>
                    <a:noFill/>
                  </p:spPr>
                  <p:txBody>
                    <a:bodyPr wrap="none" rtlCol="0">
                      <a:spAutoFit/>
                    </a:bodyPr>
                    <a:lstStyle/>
                    <a:p>
                      <a:r>
                        <a:rPr lang="da-DK" sz="1600" dirty="0" smtClean="0"/>
                        <a:t>Udfaldsrum </a:t>
                      </a:r>
                      <a14:m>
                        <m:oMath xmlns:m="http://schemas.openxmlformats.org/officeDocument/2006/math">
                          <m:r>
                            <a:rPr lang="da-DK" sz="1600" i="1" dirty="0" smtClean="0">
                              <a:latin typeface="Cambria Math" panose="02040503050406030204" pitchFamily="18" charset="0"/>
                            </a:rPr>
                            <m:t>𝑈</m:t>
                          </m:r>
                        </m:oMath>
                      </a14:m>
                      <a:endParaRPr lang="da-DK" dirty="0"/>
                    </a:p>
                  </p:txBody>
                </p:sp>
              </mc:Choice>
              <mc:Fallback xmlns="">
                <p:sp>
                  <p:nvSpPr>
                    <p:cNvPr id="47" name="TextBox 46"/>
                    <p:cNvSpPr txBox="1">
                      <a:spLocks noRot="1" noChangeAspect="1" noMove="1" noResize="1" noEditPoints="1" noAdjustHandles="1" noChangeArrowheads="1" noChangeShapeType="1" noTextEdit="1"/>
                    </p:cNvSpPr>
                    <p:nvPr/>
                  </p:nvSpPr>
                  <p:spPr>
                    <a:xfrm>
                      <a:off x="5651285" y="4392520"/>
                      <a:ext cx="1339449" cy="358858"/>
                    </a:xfrm>
                    <a:prstGeom prst="rect">
                      <a:avLst/>
                    </a:prstGeom>
                    <a:blipFill>
                      <a:blip r:embed="rId4"/>
                      <a:stretch>
                        <a:fillRect l="-2252" t="-5357" b="-21429"/>
                      </a:stretch>
                    </a:blipFill>
                  </p:spPr>
                  <p:txBody>
                    <a:bodyPr/>
                    <a:lstStyle/>
                    <a:p>
                      <a:r>
                        <a:rPr lang="en-GB">
                          <a:noFill/>
                        </a:rPr>
                        <a:t> </a:t>
                      </a:r>
                    </a:p>
                  </p:txBody>
                </p:sp>
              </mc:Fallback>
            </mc:AlternateContent>
          </p:grpSp>
          <p:grpSp>
            <p:nvGrpSpPr>
              <p:cNvPr id="14" name="Group 13"/>
              <p:cNvGrpSpPr/>
              <p:nvPr/>
            </p:nvGrpSpPr>
            <p:grpSpPr>
              <a:xfrm>
                <a:off x="5724003" y="3942980"/>
                <a:ext cx="3174075" cy="1047527"/>
                <a:chOff x="6055941" y="4834492"/>
                <a:chExt cx="3174075" cy="1047527"/>
              </a:xfrm>
            </p:grpSpPr>
            <p:sp>
              <p:nvSpPr>
                <p:cNvPr id="43" name="Oval 42"/>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mc:AlternateContent xmlns:mc="http://schemas.openxmlformats.org/markup-compatibility/2006" xmlns:a14="http://schemas.microsoft.com/office/drawing/2010/main">
              <mc:Choice Requires="a14">
                <p:sp>
                  <p:nvSpPr>
                    <p:cNvPr id="44" name="TextBox 43"/>
                    <p:cNvSpPr txBox="1"/>
                    <p:nvPr/>
                  </p:nvSpPr>
                  <p:spPr>
                    <a:xfrm>
                      <a:off x="7673778" y="4834492"/>
                      <a:ext cx="1556238" cy="440326"/>
                    </a:xfrm>
                    <a:prstGeom prst="rect">
                      <a:avLst/>
                    </a:prstGeom>
                    <a:noFill/>
                  </p:spPr>
                  <p:txBody>
                    <a:bodyPr wrap="none" rtlCol="0">
                      <a:spAutoFit/>
                    </a:bodyPr>
                    <a:lstStyle/>
                    <a:p>
                      <a:r>
                        <a:rPr lang="da-DK" sz="1600" smtClean="0"/>
                        <a:t>Hændelse </a:t>
                      </a:r>
                      <a14:m>
                        <m:oMath xmlns:m="http://schemas.openxmlformats.org/officeDocument/2006/math">
                          <m:r>
                            <a:rPr lang="da-DK" sz="1600" i="1" smtClean="0">
                              <a:latin typeface="Cambria Math" panose="02040503050406030204" pitchFamily="18" charset="0"/>
                            </a:rPr>
                            <m:t>𝐴</m:t>
                          </m:r>
                        </m:oMath>
                      </a14:m>
                      <a:endParaRPr lang="da-DK" sz="1600" dirty="0"/>
                    </a:p>
                  </p:txBody>
                </p:sp>
              </mc:Choice>
              <mc:Fallback xmlns="">
                <p:sp>
                  <p:nvSpPr>
                    <p:cNvPr id="44" name="TextBox 43"/>
                    <p:cNvSpPr txBox="1">
                      <a:spLocks noRot="1" noChangeAspect="1" noMove="1" noResize="1" noEditPoints="1" noAdjustHandles="1" noChangeArrowheads="1" noChangeShapeType="1" noTextEdit="1"/>
                    </p:cNvSpPr>
                    <p:nvPr/>
                  </p:nvSpPr>
                  <p:spPr>
                    <a:xfrm>
                      <a:off x="7673778" y="4834492"/>
                      <a:ext cx="1556238" cy="440326"/>
                    </a:xfrm>
                    <a:prstGeom prst="rect">
                      <a:avLst/>
                    </a:prstGeom>
                    <a:blipFill>
                      <a:blip r:embed="rId5"/>
                      <a:stretch>
                        <a:fillRect l="-3061" t="-5455" b="-23636"/>
                      </a:stretch>
                    </a:blipFill>
                  </p:spPr>
                  <p:txBody>
                    <a:bodyPr/>
                    <a:lstStyle/>
                    <a:p>
                      <a:r>
                        <a:rPr lang="en-GB">
                          <a:noFill/>
                        </a:rPr>
                        <a:t> </a:t>
                      </a:r>
                    </a:p>
                  </p:txBody>
                </p:sp>
              </mc:Fallback>
            </mc:AlternateContent>
            <p:cxnSp>
              <p:nvCxnSpPr>
                <p:cNvPr id="45" name="Straight Connector 44"/>
                <p:cNvCxnSpPr>
                  <a:stCxn id="44" idx="1"/>
                  <a:endCxn id="43" idx="6"/>
                </p:cNvCxnSpPr>
                <p:nvPr/>
              </p:nvCxnSpPr>
              <p:spPr>
                <a:xfrm flipH="1">
                  <a:off x="6993378" y="5054655"/>
                  <a:ext cx="680400" cy="45214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Oval 14"/>
              <p:cNvSpPr/>
              <p:nvPr/>
            </p:nvSpPr>
            <p:spPr>
              <a:xfrm>
                <a:off x="5580112" y="4650685"/>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p:cNvSpPr/>
              <p:nvPr/>
            </p:nvSpPr>
            <p:spPr>
              <a:xfrm>
                <a:off x="6295740"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p:cNvSpPr/>
              <p:nvPr/>
            </p:nvSpPr>
            <p:spPr>
              <a:xfrm>
                <a:off x="6818068" y="5589240"/>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p:cNvSpPr/>
              <p:nvPr/>
            </p:nvSpPr>
            <p:spPr>
              <a:xfrm>
                <a:off x="6331345"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p:cNvSpPr/>
              <p:nvPr/>
            </p:nvSpPr>
            <p:spPr>
              <a:xfrm>
                <a:off x="6997194" y="53012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p:cNvSpPr/>
              <p:nvPr/>
            </p:nvSpPr>
            <p:spPr>
              <a:xfrm>
                <a:off x="6626040" y="5058971"/>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p:cNvSpPr/>
              <p:nvPr/>
            </p:nvSpPr>
            <p:spPr>
              <a:xfrm>
                <a:off x="6101122" y="55057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Oval 27"/>
              <p:cNvSpPr/>
              <p:nvPr/>
            </p:nvSpPr>
            <p:spPr>
              <a:xfrm>
                <a:off x="6896806" y="462901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p:cNvSpPr/>
              <p:nvPr/>
            </p:nvSpPr>
            <p:spPr>
              <a:xfrm>
                <a:off x="6295740" y="51596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p:cNvSpPr/>
              <p:nvPr/>
            </p:nvSpPr>
            <p:spPr>
              <a:xfrm>
                <a:off x="5582403" y="52304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p:cNvSpPr/>
              <p:nvPr/>
            </p:nvSpPr>
            <p:spPr>
              <a:xfrm>
                <a:off x="6121921" y="46152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p:cNvSpPr/>
              <p:nvPr/>
            </p:nvSpPr>
            <p:spPr>
              <a:xfrm>
                <a:off x="6402145" y="4713998"/>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p:cNvSpPr/>
              <p:nvPr/>
            </p:nvSpPr>
            <p:spPr>
              <a:xfrm>
                <a:off x="6101122" y="476312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p:cNvSpPr/>
              <p:nvPr/>
            </p:nvSpPr>
            <p:spPr>
              <a:xfrm>
                <a:off x="6109137" y="44028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p:cNvSpPr/>
              <p:nvPr/>
            </p:nvSpPr>
            <p:spPr>
              <a:xfrm>
                <a:off x="5940152"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p:cNvSpPr/>
              <p:nvPr/>
            </p:nvSpPr>
            <p:spPr>
              <a:xfrm>
                <a:off x="5940152" y="4700092"/>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p:cNvSpPr/>
              <p:nvPr/>
            </p:nvSpPr>
            <p:spPr>
              <a:xfrm>
                <a:off x="6555240" y="54349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p:cNvSpPr/>
              <p:nvPr/>
            </p:nvSpPr>
            <p:spPr>
              <a:xfrm>
                <a:off x="5724003" y="49551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p:cNvSpPr/>
              <p:nvPr/>
            </p:nvSpPr>
            <p:spPr>
              <a:xfrm>
                <a:off x="5869352"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p:cNvSpPr/>
              <p:nvPr/>
            </p:nvSpPr>
            <p:spPr>
              <a:xfrm>
                <a:off x="6999252" y="49905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p:cNvSpPr/>
              <p:nvPr/>
            </p:nvSpPr>
            <p:spPr>
              <a:xfrm>
                <a:off x="5897845" y="527656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p:cNvSpPr/>
              <p:nvPr/>
            </p:nvSpPr>
            <p:spPr>
              <a:xfrm>
                <a:off x="6642004" y="587727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mc:AlternateContent xmlns:mc="http://schemas.openxmlformats.org/markup-compatibility/2006" xmlns:a14="http://schemas.microsoft.com/office/drawing/2010/main">
          <mc:Choice Requires="a14">
            <p:sp>
              <p:nvSpPr>
                <p:cNvPr id="6" name="Rectangle 5"/>
                <p:cNvSpPr/>
                <p:nvPr/>
              </p:nvSpPr>
              <p:spPr>
                <a:xfrm>
                  <a:off x="7341570" y="2816075"/>
                  <a:ext cx="1694926" cy="5409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a-DK" sz="1400" i="1" smtClean="0">
                            <a:latin typeface="Cambria Math"/>
                          </a:rPr>
                          <m:t>𝑃</m:t>
                        </m:r>
                        <m:d>
                          <m:dPr>
                            <m:ctrlPr>
                              <a:rPr lang="da-DK" sz="1400" i="1">
                                <a:latin typeface="Cambria Math" panose="02040503050406030204" pitchFamily="18" charset="0"/>
                              </a:rPr>
                            </m:ctrlPr>
                          </m:dPr>
                          <m:e>
                            <m:r>
                              <a:rPr lang="da-DK" sz="1400" b="0" i="1" smtClean="0">
                                <a:latin typeface="Cambria Math"/>
                              </a:rPr>
                              <m:t>𝐴</m:t>
                            </m:r>
                          </m:e>
                        </m:d>
                        <m:r>
                          <a:rPr lang="da-DK" sz="1400" i="1">
                            <a:latin typeface="Cambria Math"/>
                          </a:rPr>
                          <m:t>= </m:t>
                        </m:r>
                        <m:f>
                          <m:fPr>
                            <m:ctrlPr>
                              <a:rPr lang="da-DK" sz="1400" i="1">
                                <a:latin typeface="Cambria Math" panose="02040503050406030204" pitchFamily="18" charset="0"/>
                              </a:rPr>
                            </m:ctrlPr>
                          </m:fPr>
                          <m:num>
                            <m:r>
                              <a:rPr lang="en-US" sz="1400" b="0" i="1" smtClean="0">
                                <a:latin typeface="Cambria Math" panose="02040503050406030204" pitchFamily="18" charset="0"/>
                              </a:rPr>
                              <m:t>𝑁</m:t>
                            </m:r>
                            <m:r>
                              <a:rPr lang="en-US" sz="1400" b="0" i="1" smtClean="0">
                                <a:latin typeface="Cambria Math" panose="02040503050406030204" pitchFamily="18" charset="0"/>
                              </a:rPr>
                              <m:t>(</m:t>
                            </m:r>
                            <m:r>
                              <a:rPr lang="da-DK" sz="1400" b="0" i="1" smtClean="0">
                                <a:latin typeface="Cambria Math"/>
                              </a:rPr>
                              <m:t>𝐴</m:t>
                            </m:r>
                            <m:r>
                              <a:rPr lang="da-DK" sz="1400" i="1">
                                <a:latin typeface="Cambria Math"/>
                              </a:rPr>
                              <m:t>)</m:t>
                            </m:r>
                          </m:num>
                          <m:den>
                            <m:r>
                              <a:rPr lang="en-US" sz="1400" b="0" i="1" smtClean="0">
                                <a:latin typeface="Cambria Math" panose="02040503050406030204" pitchFamily="18" charset="0"/>
                              </a:rPr>
                              <m:t>𝑁</m:t>
                            </m:r>
                            <m:r>
                              <a:rPr lang="en-US" sz="1400" b="0" i="1" smtClean="0">
                                <a:latin typeface="Cambria Math" panose="02040503050406030204" pitchFamily="18" charset="0"/>
                              </a:rPr>
                              <m:t>(</m:t>
                            </m:r>
                            <m:r>
                              <a:rPr lang="da-DK" sz="1400" i="1">
                                <a:latin typeface="Cambria Math"/>
                              </a:rPr>
                              <m:t>𝑈</m:t>
                            </m:r>
                            <m:r>
                              <a:rPr lang="da-DK" sz="1400" i="1">
                                <a:latin typeface="Cambria Math"/>
                              </a:rPr>
                              <m:t>)</m:t>
                            </m:r>
                          </m:den>
                        </m:f>
                      </m:oMath>
                    </m:oMathPara>
                  </a14:m>
                  <a:endParaRPr lang="da-DK" dirty="0"/>
                </a:p>
              </p:txBody>
            </p:sp>
          </mc:Choice>
          <mc:Fallback xmlns="">
            <p:sp>
              <p:nvSpPr>
                <p:cNvPr id="6" name="Rectangle 5"/>
                <p:cNvSpPr>
                  <a:spLocks noRot="1" noChangeAspect="1" noMove="1" noResize="1" noEditPoints="1" noAdjustHandles="1" noChangeArrowheads="1" noChangeShapeType="1" noTextEdit="1"/>
                </p:cNvSpPr>
                <p:nvPr/>
              </p:nvSpPr>
              <p:spPr>
                <a:xfrm>
                  <a:off x="7341570" y="2816075"/>
                  <a:ext cx="1694926" cy="540917"/>
                </a:xfrm>
                <a:prstGeom prst="rect">
                  <a:avLst/>
                </a:prstGeom>
                <a:blipFill>
                  <a:blip r:embed="rId6"/>
                  <a:stretch>
                    <a:fillRect b="-4494"/>
                  </a:stretch>
                </a:blipFill>
              </p:spPr>
              <p:txBody>
                <a:bodyPr/>
                <a:lstStyle/>
                <a:p>
                  <a:r>
                    <a:rPr lang="en-GB">
                      <a:noFill/>
                    </a:rPr>
                    <a:t> </a:t>
                  </a:r>
                </a:p>
              </p:txBody>
            </p:sp>
          </mc:Fallback>
        </mc:AlternateContent>
      </p:grpSp>
      <p:grpSp>
        <p:nvGrpSpPr>
          <p:cNvPr id="48" name="Group 47"/>
          <p:cNvGrpSpPr/>
          <p:nvPr/>
        </p:nvGrpSpPr>
        <p:grpSpPr>
          <a:xfrm>
            <a:off x="4859997" y="3944675"/>
            <a:ext cx="3763340" cy="2390556"/>
            <a:chOff x="2699792" y="1449606"/>
            <a:chExt cx="3763340" cy="2390556"/>
          </a:xfrm>
        </p:grpSpPr>
        <p:grpSp>
          <p:nvGrpSpPr>
            <p:cNvPr id="49" name="Group 48"/>
            <p:cNvGrpSpPr/>
            <p:nvPr/>
          </p:nvGrpSpPr>
          <p:grpSpPr>
            <a:xfrm>
              <a:off x="2699792" y="1850941"/>
              <a:ext cx="3744416" cy="1989221"/>
              <a:chOff x="3724847" y="3789041"/>
              <a:chExt cx="4879601" cy="2592288"/>
            </a:xfrm>
          </p:grpSpPr>
          <p:sp>
            <p:nvSpPr>
              <p:cNvPr id="53" name="Rectangle 52"/>
              <p:cNvSpPr/>
              <p:nvPr/>
            </p:nvSpPr>
            <p:spPr>
              <a:xfrm>
                <a:off x="3724847" y="3789041"/>
                <a:ext cx="4879601" cy="259228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p:cNvSpPr/>
              <p:nvPr/>
            </p:nvSpPr>
            <p:spPr>
              <a:xfrm>
                <a:off x="4359980" y="4149080"/>
                <a:ext cx="2300252" cy="1917208"/>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mc:AlternateContent xmlns:mc="http://schemas.openxmlformats.org/markup-compatibility/2006" xmlns:a14="http://schemas.microsoft.com/office/drawing/2010/main">
          <mc:Choice Requires="a14">
            <p:sp>
              <p:nvSpPr>
                <p:cNvPr id="50" name="Rectangle 49"/>
                <p:cNvSpPr/>
                <p:nvPr/>
              </p:nvSpPr>
              <p:spPr>
                <a:xfrm>
                  <a:off x="6039426" y="1449606"/>
                  <a:ext cx="4237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b="0" i="1" smtClean="0">
                            <a:latin typeface="Cambria Math"/>
                          </a:rPr>
                          <m:t>𝑈</m:t>
                        </m:r>
                      </m:oMath>
                    </m:oMathPara>
                  </a14:m>
                  <a:endParaRPr lang="en-GB" sz="2000" dirty="0"/>
                </a:p>
              </p:txBody>
            </p:sp>
          </mc:Choice>
          <mc:Fallback xmlns="">
            <p:sp>
              <p:nvSpPr>
                <p:cNvPr id="7" name="Rectangle 6"/>
                <p:cNvSpPr>
                  <a:spLocks noRot="1" noChangeAspect="1" noMove="1" noResize="1" noEditPoints="1" noAdjustHandles="1" noChangeArrowheads="1" noChangeShapeType="1" noTextEdit="1"/>
                </p:cNvSpPr>
                <p:nvPr/>
              </p:nvSpPr>
              <p:spPr>
                <a:xfrm>
                  <a:off x="6039426" y="1449606"/>
                  <a:ext cx="423706" cy="400110"/>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612250" y="2662761"/>
                  <a:ext cx="4067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000" b="0" i="1" smtClean="0">
                            <a:latin typeface="Cambria Math"/>
                          </a:rPr>
                          <m:t>𝐴</m:t>
                        </m:r>
                      </m:oMath>
                    </m:oMathPara>
                  </a14:m>
                  <a:endParaRPr lang="en-GB" sz="2000" dirty="0"/>
                </a:p>
              </p:txBody>
            </p:sp>
          </mc:Choice>
          <mc:Fallback xmlns="">
            <p:sp>
              <p:nvSpPr>
                <p:cNvPr id="23" name="Rectangle 22"/>
                <p:cNvSpPr>
                  <a:spLocks noRot="1" noChangeAspect="1" noMove="1" noResize="1" noEditPoints="1" noAdjustHandles="1" noChangeArrowheads="1" noChangeShapeType="1" noTextEdit="1"/>
                </p:cNvSpPr>
                <p:nvPr/>
              </p:nvSpPr>
              <p:spPr>
                <a:xfrm>
                  <a:off x="3612250" y="2662761"/>
                  <a:ext cx="406778" cy="400110"/>
                </a:xfrm>
                <a:prstGeom prst="rect">
                  <a:avLst/>
                </a:prstGeom>
                <a:blipFill rotWithShape="1">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5436096" y="2262651"/>
                  <a:ext cx="406778" cy="4008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2000" i="1" smtClean="0">
                                <a:latin typeface="Cambria Math" panose="02040503050406030204" pitchFamily="18" charset="0"/>
                              </a:rPr>
                            </m:ctrlPr>
                          </m:accPr>
                          <m:e>
                            <m:r>
                              <a:rPr lang="en-US" sz="2000" b="0" i="1" smtClean="0">
                                <a:latin typeface="Cambria Math" panose="02040503050406030204" pitchFamily="18" charset="0"/>
                              </a:rPr>
                              <m:t>𝐴</m:t>
                            </m:r>
                          </m:e>
                        </m:acc>
                      </m:oMath>
                    </m:oMathPara>
                  </a14:m>
                  <a:endParaRPr lang="en-GB" sz="2000" dirty="0"/>
                </a:p>
              </p:txBody>
            </p:sp>
          </mc:Choice>
          <mc:Fallback xmlns="">
            <p:sp>
              <p:nvSpPr>
                <p:cNvPr id="9" name="Rectangle 8"/>
                <p:cNvSpPr>
                  <a:spLocks noRot="1" noChangeAspect="1" noMove="1" noResize="1" noEditPoints="1" noAdjustHandles="1" noChangeArrowheads="1" noChangeShapeType="1" noTextEdit="1"/>
                </p:cNvSpPr>
                <p:nvPr/>
              </p:nvSpPr>
              <p:spPr>
                <a:xfrm>
                  <a:off x="5436096" y="2262651"/>
                  <a:ext cx="406778" cy="400815"/>
                </a:xfrm>
                <a:prstGeom prst="rect">
                  <a:avLst/>
                </a:prstGeom>
                <a:blipFill>
                  <a:blip r:embed="rId7"/>
                  <a:stretch>
                    <a:fillRect r="-31818"/>
                  </a:stretch>
                </a:blipFill>
              </p:spPr>
              <p:txBody>
                <a:bodyPr/>
                <a:lstStyle/>
                <a:p>
                  <a:r>
                    <a:rPr lang="en-GB">
                      <a:noFill/>
                    </a:rPr>
                    <a:t> </a:t>
                  </a:r>
                </a:p>
              </p:txBody>
            </p:sp>
          </mc:Fallback>
        </mc:AlternateContent>
      </p:grpSp>
    </p:spTree>
    <p:extLst>
      <p:ext uri="{BB962C8B-B14F-4D97-AF65-F5344CB8AC3E}">
        <p14:creationId xmlns:p14="http://schemas.microsoft.com/office/powerpoint/2010/main" val="306582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a-DK" smtClean="0"/>
              <a:t>Eksempel for de basale regler for sandsynlighed</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9552" y="2636912"/>
                <a:ext cx="8496944" cy="3600400"/>
              </a:xfrm>
            </p:spPr>
            <p:txBody>
              <a:bodyPr/>
              <a:lstStyle/>
              <a:p>
                <a:pPr marL="457200" indent="-457200">
                  <a:buFont typeface="+mj-lt"/>
                  <a:buAutoNum type="arabicPeriod"/>
                </a:pPr>
                <a:r>
                  <a:rPr lang="da-DK" sz="2000" dirty="0" smtClean="0"/>
                  <a:t> </a:t>
                </a:r>
                <a14:m>
                  <m:oMath xmlns:m="http://schemas.openxmlformats.org/officeDocument/2006/math">
                    <m:r>
                      <a:rPr lang="da-DK" sz="2000" i="1">
                        <a:latin typeface="Cambria Math"/>
                      </a:rPr>
                      <m:t>0</m:t>
                    </m:r>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a:rPr lang="da-DK" sz="2000" i="1">
                            <a:latin typeface="Cambria Math"/>
                            <a:ea typeface="Cambria Math"/>
                          </a:rPr>
                          <m:t>𝐴</m:t>
                        </m:r>
                      </m:e>
                    </m:d>
                    <m:r>
                      <a:rPr lang="da-DK" sz="2000" i="1">
                        <a:latin typeface="Cambria Math"/>
                        <a:ea typeface="Cambria Math"/>
                      </a:rPr>
                      <m:t>≤1</m:t>
                    </m:r>
                  </m:oMath>
                </a14:m>
                <a:r>
                  <a:rPr lang="da-DK" sz="2000" dirty="0" smtClean="0"/>
                  <a:t/>
                </a:r>
                <a:br>
                  <a:rPr lang="da-DK" sz="2000" dirty="0" smtClean="0"/>
                </a:br>
                <a:r>
                  <a:rPr lang="da-DK" sz="2000" dirty="0" smtClean="0"/>
                  <a:t> </a:t>
                </a:r>
                <a:r>
                  <a:rPr lang="da-DK" sz="2000" smtClean="0"/>
                  <a:t>Følger af definitionen af sandsynlighed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𝐻</m:t>
                        </m:r>
                      </m:e>
                    </m:d>
                    <m:r>
                      <a:rPr lang="da-DK" sz="2000" b="0" i="1" smtClean="0">
                        <a:latin typeface="Cambria Math"/>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r>
                              <a:rPr lang="da-DK" sz="2000" b="0" i="1" smtClean="0">
                                <a:latin typeface="Cambria Math"/>
                              </a:rPr>
                              <m:t>𝐻</m:t>
                            </m:r>
                          </m:e>
                        </m:d>
                      </m:num>
                      <m:den>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𝑈</m:t>
                            </m:r>
                          </m:e>
                        </m:d>
                      </m:den>
                    </m:f>
                  </m:oMath>
                </a14:m>
                <a:r>
                  <a:rPr lang="da-DK" sz="2000" dirty="0" smtClean="0"/>
                  <a:t> </a:t>
                </a:r>
                <a:br>
                  <a:rPr lang="da-DK" sz="2000" dirty="0" smtClean="0"/>
                </a:br>
                <a:endParaRPr lang="da-DK" sz="2000" dirty="0" smtClean="0"/>
              </a:p>
              <a:p>
                <a:pPr marL="457200" indent="-457200">
                  <a:buFont typeface="+mj-lt"/>
                  <a:buAutoNum type="arabicPeriod"/>
                </a:pPr>
                <a:r>
                  <a:rPr lang="da-DK" sz="2000" dirty="0" smtClean="0"/>
                  <a:t> </a:t>
                </a:r>
                <a14:m>
                  <m:oMath xmlns:m="http://schemas.openxmlformats.org/officeDocument/2006/math">
                    <m:r>
                      <a:rPr lang="da-DK" sz="2000" i="1">
                        <a:latin typeface="Cambria Math"/>
                        <a:ea typeface="Cambria Math"/>
                      </a:rPr>
                      <m:t>𝑃</m:t>
                    </m:r>
                    <m:d>
                      <m:dPr>
                        <m:ctrlPr>
                          <a:rPr lang="da-DK" sz="2000" i="1">
                            <a:latin typeface="Cambria Math" panose="02040503050406030204" pitchFamily="18" charset="0"/>
                            <a:ea typeface="Cambria Math"/>
                          </a:rPr>
                        </m:ctrlPr>
                      </m:dPr>
                      <m:e>
                        <m:r>
                          <a:rPr lang="da-DK" sz="2000" i="1">
                            <a:latin typeface="Cambria Math"/>
                            <a:ea typeface="Cambria Math"/>
                          </a:rPr>
                          <m:t>∅</m:t>
                        </m:r>
                      </m:e>
                    </m:d>
                    <m:r>
                      <a:rPr lang="da-DK" sz="2000" i="1">
                        <a:latin typeface="Cambria Math"/>
                        <a:ea typeface="Cambria Math"/>
                      </a:rPr>
                      <m:t>=0;</m:t>
                    </m:r>
                    <m:r>
                      <a:rPr lang="da-DK" sz="2000" i="1">
                        <a:latin typeface="Cambria Math"/>
                        <a:ea typeface="Cambria Math"/>
                      </a:rPr>
                      <m:t>𝑃</m:t>
                    </m:r>
                    <m:d>
                      <m:dPr>
                        <m:ctrlPr>
                          <a:rPr lang="da-DK" sz="2000" i="1">
                            <a:latin typeface="Cambria Math" panose="02040503050406030204" pitchFamily="18" charset="0"/>
                            <a:ea typeface="Cambria Math"/>
                          </a:rPr>
                        </m:ctrlPr>
                      </m:dPr>
                      <m:e>
                        <m:r>
                          <a:rPr lang="da-DK" sz="2000" i="1">
                            <a:latin typeface="Cambria Math"/>
                            <a:ea typeface="Cambria Math"/>
                          </a:rPr>
                          <m:t>𝑈</m:t>
                        </m:r>
                      </m:e>
                    </m:d>
                    <m:r>
                      <a:rPr lang="da-DK" sz="2000" i="1">
                        <a:latin typeface="Cambria Math"/>
                        <a:ea typeface="Cambria Math"/>
                      </a:rPr>
                      <m:t>=1</m:t>
                    </m:r>
                  </m:oMath>
                </a14:m>
                <a:r>
                  <a:rPr lang="da-DK" sz="2000" i="1" dirty="0" smtClean="0">
                    <a:latin typeface="Cambria Math"/>
                    <a:ea typeface="Cambria Math"/>
                  </a:rPr>
                  <a:t/>
                </a:r>
                <a:br>
                  <a:rPr lang="da-DK" sz="2000" i="1" dirty="0" smtClean="0">
                    <a:latin typeface="Cambria Math"/>
                    <a:ea typeface="Cambria Math"/>
                  </a:rPr>
                </a:br>
                <a:r>
                  <a:rPr lang="da-DK" sz="2000" i="1" dirty="0" smtClean="0">
                    <a:latin typeface="Cambria Math"/>
                    <a:ea typeface="Cambria Math"/>
                  </a:rPr>
                  <a:t>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m:rPr>
                            <m:nor/>
                          </m:rPr>
                          <a:rPr lang="da-DK" sz="2000" b="0" i="0" smtClean="0">
                            <a:latin typeface="Cambria Math"/>
                          </a:rPr>
                          <m:t>Hund</m:t>
                        </m:r>
                      </m:e>
                    </m:d>
                    <m:r>
                      <a:rPr lang="da-DK" sz="2000" b="0" i="1" smtClean="0">
                        <a:latin typeface="Cambria Math"/>
                      </a:rPr>
                      <m:t>=</m:t>
                    </m:r>
                    <m:f>
                      <m:fPr>
                        <m:ctrlPr>
                          <a:rPr lang="da-DK" sz="2000" b="0" i="1" smtClean="0">
                            <a:latin typeface="Cambria Math" panose="02040503050406030204" pitchFamily="18" charset="0"/>
                          </a:rPr>
                        </m:ctrlPr>
                      </m:fPr>
                      <m:num>
                        <m:r>
                          <a:rPr lang="da-DK" sz="2000" b="0" i="1" smtClean="0">
                            <a:latin typeface="Cambria Math"/>
                          </a:rPr>
                          <m:t>0</m:t>
                        </m:r>
                      </m:num>
                      <m:den>
                        <m:r>
                          <a:rPr lang="da-DK" sz="2000" b="0" i="1" smtClean="0">
                            <a:latin typeface="Cambria Math"/>
                          </a:rPr>
                          <m:t>470</m:t>
                        </m:r>
                      </m:den>
                    </m:f>
                    <m:r>
                      <a:rPr lang="da-DK" sz="2000" b="0" i="1" smtClean="0">
                        <a:latin typeface="Cambria Math"/>
                      </a:rPr>
                      <m:t>=0</m:t>
                    </m:r>
                    <m:r>
                      <m:rPr>
                        <m:nor/>
                      </m:rPr>
                      <a:rPr lang="da-DK" sz="2000" b="0" i="0" smtClean="0">
                        <a:latin typeface="Cambria Math"/>
                      </a:rPr>
                      <m:t>; </m:t>
                    </m:r>
                    <m:r>
                      <a:rPr lang="da-DK" sz="2000" b="0" i="1" smtClean="0">
                        <a:latin typeface="Cambria Math"/>
                      </a:rPr>
                      <m:t>𝑃</m:t>
                    </m:r>
                    <m:d>
                      <m:dPr>
                        <m:ctrlPr>
                          <a:rPr lang="da-DK" sz="2000" b="0" i="1" smtClean="0">
                            <a:latin typeface="Cambria Math" panose="02040503050406030204" pitchFamily="18" charset="0"/>
                          </a:rPr>
                        </m:ctrlPr>
                      </m:dPr>
                      <m:e>
                        <m:r>
                          <m:rPr>
                            <m:nor/>
                          </m:rPr>
                          <a:rPr lang="da-DK" sz="2000" b="0" i="0" smtClean="0">
                            <a:latin typeface="Cambria Math"/>
                          </a:rPr>
                          <m:t>Menneske</m:t>
                        </m:r>
                      </m:e>
                    </m:d>
                    <m:r>
                      <a:rPr lang="da-DK" sz="2000" b="0" i="1" smtClean="0">
                        <a:latin typeface="Cambria Math"/>
                      </a:rPr>
                      <m:t>=</m:t>
                    </m:r>
                    <m:f>
                      <m:fPr>
                        <m:ctrlPr>
                          <a:rPr lang="da-DK" sz="2000" b="0" i="1" smtClean="0">
                            <a:latin typeface="Cambria Math" panose="02040503050406030204" pitchFamily="18" charset="0"/>
                          </a:rPr>
                        </m:ctrlPr>
                      </m:fPr>
                      <m:num>
                        <m:r>
                          <a:rPr lang="da-DK" sz="2000" b="0" i="1" smtClean="0">
                            <a:latin typeface="Cambria Math"/>
                          </a:rPr>
                          <m:t>470</m:t>
                        </m:r>
                      </m:num>
                      <m:den>
                        <m:r>
                          <a:rPr lang="da-DK" sz="2000" b="0" i="1" smtClean="0">
                            <a:latin typeface="Cambria Math"/>
                          </a:rPr>
                          <m:t>470</m:t>
                        </m:r>
                      </m:den>
                    </m:f>
                    <m:r>
                      <a:rPr lang="da-DK" sz="2000" b="0" i="1" smtClean="0">
                        <a:latin typeface="Cambria Math"/>
                      </a:rPr>
                      <m:t>=1</m:t>
                    </m:r>
                  </m:oMath>
                </a14:m>
                <a:r>
                  <a:rPr lang="da-DK" sz="2000" dirty="0" smtClean="0"/>
                  <a:t> </a:t>
                </a:r>
                <a:br>
                  <a:rPr lang="da-DK" sz="2000" dirty="0" smtClean="0"/>
                </a:br>
                <a:endParaRPr lang="da-DK" sz="2000" dirty="0" smtClean="0"/>
              </a:p>
              <a:p>
                <a:pPr marL="457200" indent="-457200">
                  <a:buFont typeface="+mj-lt"/>
                  <a:buAutoNum type="arabicPeriod"/>
                </a:pPr>
                <a:r>
                  <a:rPr lang="da-DK" sz="2000" dirty="0" smtClean="0">
                    <a:solidFill>
                      <a:schemeClr val="accent1">
                        <a:lumMod val="75000"/>
                      </a:schemeClr>
                    </a:solidFill>
                  </a:rPr>
                  <a:t>Komplementær lov</a:t>
                </a:r>
                <a:r>
                  <a:rPr lang="da-DK" sz="2000" dirty="0" smtClean="0"/>
                  <a:t>: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acc>
                          <m:accPr>
                            <m:chr m:val="̅"/>
                            <m:ctrlPr>
                              <a:rPr lang="da-DK" sz="2000" b="0" i="1" smtClean="0">
                                <a:latin typeface="Cambria Math" panose="02040503050406030204" pitchFamily="18" charset="0"/>
                              </a:rPr>
                            </m:ctrlPr>
                          </m:accPr>
                          <m:e>
                            <m:r>
                              <a:rPr lang="en-US" sz="2000" b="0" i="1" smtClean="0">
                                <a:latin typeface="Cambria Math" panose="02040503050406030204" pitchFamily="18" charset="0"/>
                              </a:rPr>
                              <m:t>𝐴</m:t>
                            </m:r>
                          </m:e>
                        </m:acc>
                      </m:e>
                    </m:d>
                    <m:r>
                      <a:rPr lang="da-DK" sz="2000" b="0" i="1" smtClean="0">
                        <a:latin typeface="Cambria Math"/>
                      </a:rPr>
                      <m:t>=1−</m:t>
                    </m:r>
                    <m:r>
                      <a:rPr lang="da-DK" sz="2000" b="0" i="1" smtClean="0">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oMath>
                </a14:m>
                <a:r>
                  <a:rPr lang="da-DK" sz="2000" dirty="0" smtClean="0"/>
                  <a:t/>
                </a:r>
                <a:br>
                  <a:rPr lang="da-DK" sz="2000" dirty="0" smtClean="0"/>
                </a:br>
                <a14:m>
                  <m:oMath xmlns:m="http://schemas.openxmlformats.org/officeDocument/2006/math">
                    <m:r>
                      <a:rPr lang="da-DK" sz="2000" smtClean="0">
                        <a:solidFill>
                          <a:schemeClr val="tx1"/>
                        </a:solidFill>
                        <a:latin typeface="Cambria Math"/>
                      </a:rPr>
                      <m:t>𝑃</m:t>
                    </m:r>
                    <m:d>
                      <m:dPr>
                        <m:ctrlPr>
                          <a:rPr lang="da-DK" sz="2000" i="1">
                            <a:solidFill>
                              <a:schemeClr val="tx1"/>
                            </a:solidFill>
                            <a:latin typeface="Cambria Math" panose="02040503050406030204" pitchFamily="18" charset="0"/>
                          </a:rPr>
                        </m:ctrlPr>
                      </m:dPr>
                      <m:e>
                        <m:r>
                          <m:rPr>
                            <m:nor/>
                          </m:rPr>
                          <a:rPr lang="da-DK" sz="2000">
                            <a:solidFill>
                              <a:schemeClr val="tx1"/>
                            </a:solidFill>
                          </a:rPr>
                          <m:t>Ikke</m:t>
                        </m:r>
                        <m:r>
                          <m:rPr>
                            <m:nor/>
                          </m:rPr>
                          <a:rPr lang="da-DK" sz="2000">
                            <a:solidFill>
                              <a:schemeClr val="tx1"/>
                            </a:solidFill>
                          </a:rPr>
                          <m:t> </m:t>
                        </m:r>
                        <m:r>
                          <m:rPr>
                            <m:nor/>
                          </m:rPr>
                          <a:rPr lang="da-DK" sz="2000" b="0" i="0" smtClean="0">
                            <a:solidFill>
                              <a:schemeClr val="tx1"/>
                            </a:solidFill>
                          </a:rPr>
                          <m:t>M</m:t>
                        </m:r>
                        <m:r>
                          <m:rPr>
                            <m:nor/>
                          </m:rPr>
                          <a:rPr lang="da-DK" sz="2000">
                            <a:solidFill>
                              <a:schemeClr val="tx1"/>
                            </a:solidFill>
                          </a:rPr>
                          <m:t>askin</m:t>
                        </m:r>
                      </m:e>
                    </m:d>
                    <m:r>
                      <a:rPr lang="da-DK" sz="2000" b="0" i="1" smtClean="0">
                        <a:solidFill>
                          <a:schemeClr val="tx1"/>
                        </a:solidFill>
                        <a:latin typeface="Cambria Math"/>
                      </a:rPr>
                      <m:t>=1−</m:t>
                    </m:r>
                    <m:r>
                      <a:rPr lang="da-DK" sz="2000">
                        <a:latin typeface="Cambria Math"/>
                      </a:rPr>
                      <m:t>𝑃</m:t>
                    </m:r>
                    <m:d>
                      <m:dPr>
                        <m:ctrlPr>
                          <a:rPr lang="da-DK" sz="2000" i="1">
                            <a:latin typeface="Cambria Math" panose="02040503050406030204" pitchFamily="18" charset="0"/>
                          </a:rPr>
                        </m:ctrlPr>
                      </m:dPr>
                      <m:e>
                        <m:r>
                          <m:rPr>
                            <m:nor/>
                          </m:rPr>
                          <a:rPr lang="da-DK" sz="2000"/>
                          <m:t>Maskin</m:t>
                        </m:r>
                      </m:e>
                    </m:d>
                    <m:r>
                      <a:rPr lang="da-DK" sz="2000" b="0" i="1" smtClean="0">
                        <a:latin typeface="Cambria Math"/>
                      </a:rPr>
                      <m:t>=1−</m:t>
                    </m:r>
                    <m:f>
                      <m:fPr>
                        <m:ctrlPr>
                          <a:rPr lang="da-DK" sz="2000" b="0" i="1" smtClean="0">
                            <a:solidFill>
                              <a:schemeClr val="tx1"/>
                            </a:solidFill>
                            <a:latin typeface="Cambria Math" panose="02040503050406030204" pitchFamily="18" charset="0"/>
                          </a:rPr>
                        </m:ctrlPr>
                      </m:fPr>
                      <m:num>
                        <m:r>
                          <a:rPr lang="da-DK" sz="2000" b="0" i="1" smtClean="0">
                            <a:solidFill>
                              <a:schemeClr val="tx1"/>
                            </a:solidFill>
                            <a:latin typeface="Cambria Math"/>
                          </a:rPr>
                          <m:t>263</m:t>
                        </m:r>
                      </m:num>
                      <m:den>
                        <m:r>
                          <a:rPr lang="da-DK" sz="2000" b="0" i="1" smtClean="0">
                            <a:solidFill>
                              <a:schemeClr val="tx1"/>
                            </a:solidFill>
                            <a:latin typeface="Cambria Math"/>
                          </a:rPr>
                          <m:t>470</m:t>
                        </m:r>
                      </m:den>
                    </m:f>
                    <m:r>
                      <a:rPr lang="da-DK" sz="2000" b="0" i="1" smtClean="0">
                        <a:solidFill>
                          <a:schemeClr val="tx1"/>
                        </a:solidFill>
                        <a:latin typeface="Cambria Math"/>
                      </a:rPr>
                      <m:t>=1−0.56=0.44</m:t>
                    </m:r>
                  </m:oMath>
                </a14:m>
                <a:r>
                  <a:rPr lang="da-DK" sz="2000" dirty="0" smtClean="0">
                    <a:solidFill>
                      <a:schemeClr val="tx1"/>
                    </a:solidFill>
                  </a:rPr>
                  <a:t> .</a:t>
                </a:r>
              </a:p>
              <a:p>
                <a:pPr marL="0" indent="0">
                  <a:buNone/>
                </a:pPr>
                <a:endParaRPr lang="da-DK"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9552" y="2636912"/>
                <a:ext cx="8496944" cy="3600400"/>
              </a:xfrm>
              <a:blipFill>
                <a:blip r:embed="rId3"/>
                <a:stretch>
                  <a:fillRect l="-790" t="-118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31</a:t>
            </a:fld>
            <a:endParaRPr lang="da-DK" dirty="0"/>
          </a:p>
        </p:txBody>
      </p:sp>
      <p:graphicFrame>
        <p:nvGraphicFramePr>
          <p:cNvPr id="7" name="Content Placeholder 5"/>
          <p:cNvGraphicFramePr>
            <a:graphicFrameLocks/>
          </p:cNvGraphicFramePr>
          <p:nvPr>
            <p:extLst>
              <p:ext uri="{D42A27DB-BD31-4B8C-83A1-F6EECF244321}">
                <p14:modId xmlns:p14="http://schemas.microsoft.com/office/powerpoint/2010/main" val="3660831877"/>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a:lstStyle/>
                    <a:p>
                      <a:pPr algn="ctr" fontAlgn="b"/>
                      <a:r>
                        <a:rPr lang="en-GB" sz="1800" b="1" u="none" strike="noStrike" dirty="0">
                          <a:effectLst/>
                        </a:rPr>
                        <a:t>2013</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err="1">
                          <a:effectLst/>
                        </a:rPr>
                        <a:t>Maskin</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Kemi</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a:lstStyle/>
                    <a:p>
                      <a:pPr algn="l" fontAlgn="b"/>
                      <a:r>
                        <a:rPr lang="en-GB" sz="1800" b="1" u="none" strike="noStrike" dirty="0" err="1">
                          <a:effectLst/>
                        </a:rPr>
                        <a:t>Mænd</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222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112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334</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a:lstStyle/>
                    <a:p>
                      <a:pPr algn="l" fontAlgn="b"/>
                      <a:r>
                        <a:rPr lang="en-GB" sz="1800" b="1" u="none" strike="noStrike" dirty="0" err="1">
                          <a:effectLst/>
                        </a:rPr>
                        <a:t>Kvinder</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41</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95</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a:lstStyle/>
                    <a:p>
                      <a:pPr algn="l"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263</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a:lstStyle/>
                    <a:p>
                      <a:pPr algn="r" fontAlgn="b"/>
                      <a:r>
                        <a:rPr lang="en-GB" sz="1800" u="none" strike="noStrike" dirty="0">
                          <a:effectLst/>
                        </a:rPr>
                        <a:t>470</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2251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De 7 basale regler for sandsynlighed</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spcBef>
                    <a:spcPts val="1200"/>
                  </a:spcBef>
                  <a:buFont typeface="+mj-lt"/>
                  <a:buAutoNum type="arabicPeriod" startAt="4"/>
                </a:pPr>
                <a:r>
                  <a:rPr lang="da-DK" sz="2000" b="1" dirty="0" smtClean="0"/>
                  <a:t>Additiv lov for sandsynligheder (foreningshændelse): </a:t>
                </a:r>
                <a:br>
                  <a:rPr lang="da-DK" sz="2000" b="1" dirty="0" smtClean="0"/>
                </a:br>
                <a:r>
                  <a:rPr lang="da-DK" sz="2000" dirty="0" smtClean="0">
                    <a:solidFill>
                      <a:schemeClr val="tx2"/>
                    </a:solidFill>
                  </a:rPr>
                  <a:t>Foreningshændelsen</a:t>
                </a:r>
                <a:r>
                  <a:rPr lang="da-DK" sz="2000" dirty="0" smtClean="0"/>
                  <a:t> mellem </a:t>
                </a:r>
                <a:r>
                  <a:rPr lang="da-DK" sz="2000" i="1" dirty="0" smtClean="0"/>
                  <a:t>A</a:t>
                </a:r>
                <a:r>
                  <a:rPr lang="da-DK" sz="2000" dirty="0" smtClean="0"/>
                  <a:t> og </a:t>
                </a:r>
                <a:r>
                  <a:rPr lang="da-DK" sz="2000" i="1" dirty="0" smtClean="0"/>
                  <a:t>B</a:t>
                </a:r>
                <a:r>
                  <a:rPr lang="da-DK" sz="2000" dirty="0" smtClean="0"/>
                  <a:t> er at et udfald fra </a:t>
                </a:r>
                <a:r>
                  <a:rPr lang="da-DK" sz="2000" i="1" dirty="0" smtClean="0"/>
                  <a:t>A</a:t>
                </a:r>
                <a:r>
                  <a:rPr lang="da-DK" sz="2000" dirty="0" smtClean="0"/>
                  <a:t> </a:t>
                </a:r>
                <a:r>
                  <a:rPr lang="da-DK" sz="2000" u="sng" dirty="0" smtClean="0"/>
                  <a:t>eller</a:t>
                </a:r>
                <a:r>
                  <a:rPr lang="da-DK" sz="2000" dirty="0" smtClean="0"/>
                  <a:t> </a:t>
                </a:r>
                <a:r>
                  <a:rPr lang="da-DK" sz="2000" i="1" dirty="0" smtClean="0"/>
                  <a:t>B</a:t>
                </a:r>
                <a:r>
                  <a:rPr lang="da-DK" sz="2000" dirty="0" smtClean="0"/>
                  <a:t> sker</a:t>
                </a:r>
                <a:br>
                  <a:rPr lang="da-DK" sz="2000" dirty="0" smtClean="0"/>
                </a:br>
                <a:r>
                  <a:rPr lang="da-DK" sz="1100" dirty="0" smtClean="0"/>
                  <a:t> </a:t>
                </a:r>
                <a:r>
                  <a:rPr lang="da-DK" sz="2000" dirty="0" smtClean="0"/>
                  <a:t/>
                </a:r>
                <a:br>
                  <a:rPr lang="da-DK" sz="2000" dirty="0" smtClean="0"/>
                </a:br>
                <a:r>
                  <a:rPr lang="da-DK" sz="2000" dirty="0" smtClean="0"/>
                  <a:t>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ea typeface="Cambria Math"/>
                          </a:rPr>
                          <m:t>∪</m:t>
                        </m:r>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d>
                      <m:dPr>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r>
                      <a:rPr lang="da-DK" sz="2000" b="0" i="1" smtClean="0">
                        <a:latin typeface="Cambria Math"/>
                        <a:ea typeface="Cambria Math"/>
                      </a:rPr>
                      <m:t>+</m:t>
                    </m:r>
                    <m:r>
                      <a:rPr lang="da-DK" sz="2000" b="0" i="1" smtClean="0">
                        <a:latin typeface="Cambria Math"/>
                        <a:ea typeface="Cambria Math"/>
                      </a:rPr>
                      <m:t>𝑃</m:t>
                    </m:r>
                    <m:d>
                      <m:dPr>
                        <m:ctrlPr>
                          <a:rPr lang="da-DK" sz="2000" b="0" i="1" smtClean="0">
                            <a:latin typeface="Cambria Math" panose="02040503050406030204" pitchFamily="18" charset="0"/>
                            <a:ea typeface="Cambria Math"/>
                          </a:rPr>
                        </m:ctrlPr>
                      </m:dPr>
                      <m:e>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r>
                      <a:rPr lang="da-DK" sz="2000" b="0" i="1" smtClean="0">
                        <a:latin typeface="Cambria Math"/>
                        <a:ea typeface="Cambria Math"/>
                      </a:rPr>
                      <m:t>(</m:t>
                    </m:r>
                    <m:r>
                      <a:rPr lang="da-DK" sz="2000" b="0" i="1" smtClean="0">
                        <a:latin typeface="Cambria Math"/>
                        <a:ea typeface="Cambria Math"/>
                      </a:rPr>
                      <m:t>𝐴</m:t>
                    </m:r>
                    <m:r>
                      <a:rPr lang="da-DK" sz="2000" b="0" i="1" smtClean="0">
                        <a:latin typeface="Cambria Math"/>
                        <a:ea typeface="Cambria Math"/>
                      </a:rPr>
                      <m:t>∩</m:t>
                    </m:r>
                    <m:r>
                      <a:rPr lang="da-DK" sz="2000" b="0" i="1" smtClean="0">
                        <a:latin typeface="Cambria Math"/>
                        <a:ea typeface="Cambria Math"/>
                      </a:rPr>
                      <m:t>𝐵</m:t>
                    </m:r>
                    <m:r>
                      <a:rPr lang="da-DK" sz="2000" b="0" i="1" smtClean="0">
                        <a:latin typeface="Cambria Math"/>
                        <a:ea typeface="Cambria Math"/>
                      </a:rPr>
                      <m:t>)</m:t>
                    </m:r>
                  </m:oMath>
                </a14:m>
                <a:r>
                  <a:rPr lang="da-DK" sz="2000" dirty="0" smtClean="0"/>
                  <a:t> </a:t>
                </a:r>
                <a:br>
                  <a:rPr lang="da-DK" sz="2000" dirty="0" smtClean="0"/>
                </a:br>
                <a:r>
                  <a:rPr lang="da-DK" sz="1200" dirty="0" smtClean="0"/>
                  <a:t> </a:t>
                </a:r>
                <a:r>
                  <a:rPr lang="da-DK" sz="2000" dirty="0" smtClean="0"/>
                  <a:t/>
                </a:r>
                <a:br>
                  <a:rPr lang="da-DK" sz="2000" dirty="0" smtClean="0"/>
                </a:br>
                <a:r>
                  <a:rPr lang="da-DK" sz="2000" dirty="0" smtClean="0"/>
                  <a:t>F.eks</a:t>
                </a:r>
                <a:r>
                  <a:rPr lang="da-DK" sz="2000" dirty="0"/>
                  <a:t>.: Den person vi trækker tilfældigt er </a:t>
                </a:r>
                <a:r>
                  <a:rPr lang="da-DK" sz="2000"/>
                  <a:t/>
                </a:r>
                <a:br>
                  <a:rPr lang="da-DK" sz="2000"/>
                </a:br>
                <a:r>
                  <a:rPr lang="da-DK" sz="2000" u="sng" smtClean="0"/>
                  <a:t>enten</a:t>
                </a:r>
                <a:r>
                  <a:rPr lang="da-DK" sz="2000" smtClean="0"/>
                  <a:t> maskiningeniør </a:t>
                </a:r>
                <a:r>
                  <a:rPr lang="da-DK" sz="2000" u="sng" dirty="0"/>
                  <a:t>eller</a:t>
                </a:r>
                <a:r>
                  <a:rPr lang="da-DK" sz="2000" dirty="0"/>
                  <a:t> mand </a:t>
                </a:r>
                <a:br>
                  <a:rPr lang="da-DK" sz="2000" dirty="0"/>
                </a:br>
                <a:r>
                  <a:rPr lang="da-DK" sz="2000" dirty="0"/>
                  <a:t>(eller begge dele)</a:t>
                </a:r>
                <a:br>
                  <a:rPr lang="da-DK" sz="2000" dirty="0"/>
                </a:br>
                <a:r>
                  <a:rPr lang="da-DK" sz="2800" dirty="0"/>
                  <a:t> </a:t>
                </a:r>
                <a:endParaRPr lang="da-DK" sz="2000" dirty="0"/>
              </a:p>
              <a:p>
                <a:pPr marL="444500" indent="0">
                  <a:buNone/>
                </a:pPr>
                <a:r>
                  <a:rPr lang="da-DK" sz="2000" dirty="0" smtClean="0"/>
                  <a:t>Hvis </a:t>
                </a:r>
                <a14:m>
                  <m:oMath xmlns:m="http://schemas.openxmlformats.org/officeDocument/2006/math">
                    <m:r>
                      <a:rPr lang="da-DK" sz="2000" i="1" dirty="0" smtClean="0">
                        <a:latin typeface="Cambria Math" panose="02040503050406030204" pitchFamily="18" charset="0"/>
                      </a:rPr>
                      <m:t>𝐴</m:t>
                    </m:r>
                  </m:oMath>
                </a14:m>
                <a:r>
                  <a:rPr lang="da-DK" sz="2000" dirty="0" smtClean="0"/>
                  <a:t> og </a:t>
                </a:r>
                <a14:m>
                  <m:oMath xmlns:m="http://schemas.openxmlformats.org/officeDocument/2006/math">
                    <m:r>
                      <a:rPr lang="da-DK" sz="2000" i="1" dirty="0" smtClean="0">
                        <a:latin typeface="Cambria Math" panose="02040503050406030204" pitchFamily="18" charset="0"/>
                      </a:rPr>
                      <m:t>𝐵</m:t>
                    </m:r>
                  </m:oMath>
                </a14:m>
                <a:r>
                  <a:rPr lang="da-DK" sz="2000" dirty="0" smtClean="0"/>
                  <a:t> ikke kan </a:t>
                </a:r>
                <a:r>
                  <a:rPr lang="da-DK" sz="2000" smtClean="0"/>
                  <a:t>ske samtidig, </a:t>
                </a:r>
                <a:r>
                  <a:rPr lang="da-DK" sz="2000" dirty="0" smtClean="0"/>
                  <a:t>kaldes de ”gensidigt udelukkende” </a:t>
                </a:r>
                <a:br>
                  <a:rPr lang="da-DK" sz="2000" dirty="0" smtClean="0"/>
                </a:br>
                <a:r>
                  <a:rPr lang="da-DK" sz="2000" dirty="0" smtClean="0"/>
                  <a:t>(</a:t>
                </a:r>
                <a:r>
                  <a:rPr lang="da-DK" sz="2000" dirty="0" err="1" smtClean="0"/>
                  <a:t>mutually</a:t>
                </a:r>
                <a:r>
                  <a:rPr lang="da-DK" sz="2000" dirty="0" smtClean="0"/>
                  <a:t> </a:t>
                </a:r>
                <a:r>
                  <a:rPr lang="da-DK" sz="2000" dirty="0" err="1" smtClean="0"/>
                  <a:t>exclusive</a:t>
                </a:r>
                <a:r>
                  <a:rPr lang="da-DK" sz="2000" dirty="0" smtClean="0"/>
                  <a:t>). </a:t>
                </a:r>
                <a:br>
                  <a:rPr lang="da-DK" sz="2000" dirty="0" smtClean="0"/>
                </a:br>
                <a:r>
                  <a:rPr lang="da-DK" sz="2000" dirty="0" smtClean="0"/>
                  <a:t>Så er fælleshændelsen tom, så</a:t>
                </a:r>
                <a:br>
                  <a:rPr lang="da-DK" sz="2000" dirty="0" smtClean="0"/>
                </a:br>
                <a:r>
                  <a:rPr lang="da-DK" sz="1200" dirty="0" smtClean="0"/>
                  <a:t> </a:t>
                </a:r>
                <a:r>
                  <a:rPr lang="da-DK" sz="2000" dirty="0" smtClean="0"/>
                  <a:t/>
                </a:r>
                <a:br>
                  <a:rPr lang="da-DK" sz="2000" dirty="0" smtClean="0"/>
                </a:br>
                <a:r>
                  <a:rPr lang="da-DK" sz="2000" dirty="0" smtClean="0"/>
                  <a:t>      </a:t>
                </a: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ea typeface="Cambria Math"/>
                          </a:rPr>
                          <m:t>∪</m:t>
                        </m:r>
                        <m:r>
                          <a:rPr lang="da-DK" sz="2000" i="1">
                            <a:latin typeface="Cambria Math"/>
                            <a:ea typeface="Cambria Math"/>
                          </a:rPr>
                          <m:t>𝐵</m:t>
                        </m:r>
                      </m:e>
                    </m:d>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a:rPr lang="da-DK" sz="2000" i="1">
                            <a:latin typeface="Cambria Math"/>
                            <a:ea typeface="Cambria Math"/>
                          </a:rPr>
                          <m:t>𝐴</m:t>
                        </m:r>
                      </m:e>
                    </m:d>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a:rPr lang="da-DK" sz="2000" i="1">
                            <a:latin typeface="Cambria Math"/>
                            <a:ea typeface="Cambria Math"/>
                          </a:rPr>
                          <m:t>𝐵</m:t>
                        </m:r>
                      </m:e>
                    </m:d>
                  </m:oMath>
                </a14:m>
                <a:r>
                  <a:rPr lang="da-DK" sz="2000" dirty="0" smtClean="0"/>
                  <a:t> </a:t>
                </a:r>
                <a:br>
                  <a:rPr lang="da-DK" sz="2000" dirty="0" smtClean="0"/>
                </a:br>
                <a:r>
                  <a:rPr lang="da-DK" sz="1100" dirty="0" smtClean="0"/>
                  <a:t> </a:t>
                </a:r>
                <a:r>
                  <a:rPr lang="da-DK" sz="2000" dirty="0" smtClean="0"/>
                  <a:t/>
                </a:r>
                <a:br>
                  <a:rPr lang="da-DK" sz="2000" dirty="0" smtClean="0"/>
                </a:br>
                <a:r>
                  <a:rPr lang="da-DK" sz="2000" dirty="0" smtClean="0"/>
                  <a:t>F.eks.: Vi slår en 6’er eller en 3’er.  </a:t>
                </a:r>
                <a:endParaRPr lang="da-DK"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32</a:t>
            </a:fld>
            <a:endParaRPr lang="da-DK" dirty="0"/>
          </a:p>
        </p:txBody>
      </p:sp>
      <p:grpSp>
        <p:nvGrpSpPr>
          <p:cNvPr id="31" name="Group 30"/>
          <p:cNvGrpSpPr/>
          <p:nvPr/>
        </p:nvGrpSpPr>
        <p:grpSpPr>
          <a:xfrm>
            <a:off x="5575876" y="2060848"/>
            <a:ext cx="3388612" cy="1800200"/>
            <a:chOff x="5575876" y="2060848"/>
            <a:chExt cx="3388612" cy="1800200"/>
          </a:xfrm>
        </p:grpSpPr>
        <p:grpSp>
          <p:nvGrpSpPr>
            <p:cNvPr id="15" name="Group 14"/>
            <p:cNvGrpSpPr/>
            <p:nvPr/>
          </p:nvGrpSpPr>
          <p:grpSpPr>
            <a:xfrm>
              <a:off x="5575876" y="2060848"/>
              <a:ext cx="3388612" cy="1800200"/>
              <a:chOff x="5575876" y="2060848"/>
              <a:chExt cx="3388612" cy="1800200"/>
            </a:xfrm>
          </p:grpSpPr>
          <p:grpSp>
            <p:nvGrpSpPr>
              <p:cNvPr id="7" name="Group 6"/>
              <p:cNvGrpSpPr/>
              <p:nvPr/>
            </p:nvGrpSpPr>
            <p:grpSpPr>
              <a:xfrm>
                <a:off x="5575876" y="2060848"/>
                <a:ext cx="3388612" cy="1800200"/>
                <a:chOff x="1259632" y="2204864"/>
                <a:chExt cx="4608512" cy="2448272"/>
              </a:xfrm>
            </p:grpSpPr>
            <p:sp>
              <p:nvSpPr>
                <p:cNvPr id="8" name="Oval 7"/>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mc:AlternateContent xmlns:mc="http://schemas.openxmlformats.org/markup-compatibility/2006" xmlns:a14="http://schemas.microsoft.com/office/drawing/2010/main">
            <mc:Choice Requires="a14">
              <p:sp>
                <p:nvSpPr>
                  <p:cNvPr id="5" name="Rectangle 4"/>
                  <p:cNvSpPr/>
                  <p:nvPr/>
                </p:nvSpPr>
                <p:spPr>
                  <a:xfrm>
                    <a:off x="6755726" y="2767138"/>
                    <a:ext cx="8038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i="1">
                              <a:latin typeface="Cambria Math"/>
                              <a:ea typeface="Cambria Math"/>
                            </a:rPr>
                            <m:t>𝐴</m:t>
                          </m:r>
                          <m:r>
                            <a:rPr lang="da-DK" i="1">
                              <a:latin typeface="Cambria Math"/>
                              <a:ea typeface="Cambria Math"/>
                            </a:rPr>
                            <m:t>∩</m:t>
                          </m:r>
                          <m:r>
                            <a:rPr lang="da-DK" i="1">
                              <a:latin typeface="Cambria Math"/>
                              <a:ea typeface="Cambria Math"/>
                            </a:rPr>
                            <m:t>𝐵</m:t>
                          </m:r>
                        </m:oMath>
                      </m:oMathPara>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6755726" y="2767138"/>
                    <a:ext cx="803874" cy="369332"/>
                  </a:xfrm>
                  <a:prstGeom prst="rect">
                    <a:avLst/>
                  </a:prstGeom>
                  <a:blipFill rotWithShape="1">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6118308" y="2767138"/>
                    <a:ext cx="385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i="1">
                              <a:latin typeface="Cambria Math"/>
                              <a:ea typeface="Cambria Math"/>
                            </a:rPr>
                            <m:t>𝐴</m:t>
                          </m:r>
                        </m:oMath>
                      </m:oMathPara>
                    </a14:m>
                    <a:endParaRPr lang="en-GB" dirty="0"/>
                  </a:p>
                </p:txBody>
              </p:sp>
            </mc:Choice>
            <mc:Fallback xmlns="">
              <p:sp>
                <p:nvSpPr>
                  <p:cNvPr id="25" name="Rectangle 24"/>
                  <p:cNvSpPr>
                    <a:spLocks noRot="1" noChangeAspect="1" noMove="1" noResize="1" noEditPoints="1" noAdjustHandles="1" noChangeArrowheads="1" noChangeShapeType="1" noTextEdit="1"/>
                  </p:cNvSpPr>
                  <p:nvPr/>
                </p:nvSpPr>
                <p:spPr>
                  <a:xfrm>
                    <a:off x="6118308" y="2767138"/>
                    <a:ext cx="385683" cy="369332"/>
                  </a:xfrm>
                  <a:prstGeom prst="rect">
                    <a:avLst/>
                  </a:prstGeom>
                  <a:blipFill rotWithShape="1">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812360" y="2767138"/>
                    <a:ext cx="3960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a:rPr>
                            <m:t>𝐵</m:t>
                          </m:r>
                        </m:oMath>
                      </m:oMathPara>
                    </a14:m>
                    <a:endParaRPr lang="en-GB" dirty="0"/>
                  </a:p>
                </p:txBody>
              </p:sp>
            </mc:Choice>
            <mc:Fallback xmlns="">
              <p:sp>
                <p:nvSpPr>
                  <p:cNvPr id="26" name="Rectangle 25"/>
                  <p:cNvSpPr>
                    <a:spLocks noRot="1" noChangeAspect="1" noMove="1" noResize="1" noEditPoints="1" noAdjustHandles="1" noChangeArrowheads="1" noChangeShapeType="1" noTextEdit="1"/>
                  </p:cNvSpPr>
                  <p:nvPr/>
                </p:nvSpPr>
                <p:spPr>
                  <a:xfrm>
                    <a:off x="7812360" y="2767138"/>
                    <a:ext cx="396069" cy="369332"/>
                  </a:xfrm>
                  <a:prstGeom prst="rect">
                    <a:avLst/>
                  </a:prstGeom>
                  <a:blipFill rotWithShape="1">
                    <a:blip r:embed="rId25"/>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9" name="Rectangle 28"/>
                <p:cNvSpPr/>
                <p:nvPr/>
              </p:nvSpPr>
              <p:spPr>
                <a:xfrm>
                  <a:off x="8541758" y="2080253"/>
                  <a:ext cx="4007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a:rPr>
                          <m:t>𝑈</m:t>
                        </m:r>
                      </m:oMath>
                    </m:oMathPara>
                  </a14:m>
                  <a:endParaRPr lang="en-GB" dirty="0"/>
                </a:p>
              </p:txBody>
            </p:sp>
          </mc:Choice>
          <mc:Fallback xmlns="">
            <p:sp>
              <p:nvSpPr>
                <p:cNvPr id="29" name="Rectangle 28"/>
                <p:cNvSpPr>
                  <a:spLocks noRot="1" noChangeAspect="1" noMove="1" noResize="1" noEditPoints="1" noAdjustHandles="1" noChangeArrowheads="1" noChangeShapeType="1" noTextEdit="1"/>
                </p:cNvSpPr>
                <p:nvPr/>
              </p:nvSpPr>
              <p:spPr>
                <a:xfrm>
                  <a:off x="8541758" y="2080253"/>
                  <a:ext cx="400751" cy="369332"/>
                </a:xfrm>
                <a:prstGeom prst="rect">
                  <a:avLst/>
                </a:prstGeom>
                <a:blipFill rotWithShape="1">
                  <a:blip r:embed="rId28"/>
                  <a:stretch>
                    <a:fillRect/>
                  </a:stretch>
                </a:blipFill>
              </p:spPr>
              <p:txBody>
                <a:bodyPr/>
                <a:lstStyle/>
                <a:p>
                  <a:r>
                    <a:rPr lang="en-GB">
                      <a:noFill/>
                    </a:rPr>
                    <a:t> </a:t>
                  </a:r>
                </a:p>
              </p:txBody>
            </p:sp>
          </mc:Fallback>
        </mc:AlternateContent>
      </p:grpSp>
      <p:grpSp>
        <p:nvGrpSpPr>
          <p:cNvPr id="32" name="Group 31"/>
          <p:cNvGrpSpPr/>
          <p:nvPr/>
        </p:nvGrpSpPr>
        <p:grpSpPr>
          <a:xfrm>
            <a:off x="5575876" y="4656165"/>
            <a:ext cx="3388612" cy="1800200"/>
            <a:chOff x="5575876" y="4656165"/>
            <a:chExt cx="3388612" cy="1800200"/>
          </a:xfrm>
        </p:grpSpPr>
        <p:grpSp>
          <p:nvGrpSpPr>
            <p:cNvPr id="20" name="Group 19"/>
            <p:cNvGrpSpPr/>
            <p:nvPr/>
          </p:nvGrpSpPr>
          <p:grpSpPr>
            <a:xfrm>
              <a:off x="5575876" y="4656165"/>
              <a:ext cx="3388612" cy="1800200"/>
              <a:chOff x="5575876" y="4656165"/>
              <a:chExt cx="3388612" cy="1800200"/>
            </a:xfrm>
          </p:grpSpPr>
          <p:grpSp>
            <p:nvGrpSpPr>
              <p:cNvPr id="17" name="Group 16"/>
              <p:cNvGrpSpPr/>
              <p:nvPr/>
            </p:nvGrpSpPr>
            <p:grpSpPr>
              <a:xfrm>
                <a:off x="5575876" y="4656165"/>
                <a:ext cx="3388612" cy="1800200"/>
                <a:chOff x="1259632" y="2204864"/>
                <a:chExt cx="4608512" cy="2448272"/>
              </a:xfrm>
            </p:grpSpPr>
            <p:sp>
              <p:nvSpPr>
                <p:cNvPr id="18" name="Oval 17"/>
                <p:cNvSpPr/>
                <p:nvPr/>
              </p:nvSpPr>
              <p:spPr>
                <a:xfrm>
                  <a:off x="1339916" y="2698424"/>
                  <a:ext cx="2172460" cy="1810696"/>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p:cNvSpPr/>
                <p:nvPr/>
              </p:nvSpPr>
              <p:spPr>
                <a:xfrm>
                  <a:off x="3605058" y="2698424"/>
                  <a:ext cx="2172460" cy="1810696"/>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Rectangle 22"/>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mc:AlternateContent xmlns:mc="http://schemas.openxmlformats.org/markup-compatibility/2006" xmlns:a14="http://schemas.microsoft.com/office/drawing/2010/main">
            <mc:Choice Requires="a14">
              <p:sp>
                <p:nvSpPr>
                  <p:cNvPr id="27" name="Rectangle 26"/>
                  <p:cNvSpPr/>
                  <p:nvPr/>
                </p:nvSpPr>
                <p:spPr>
                  <a:xfrm>
                    <a:off x="6226777" y="5515426"/>
                    <a:ext cx="385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i="1">
                              <a:latin typeface="Cambria Math"/>
                              <a:ea typeface="Cambria Math"/>
                            </a:rPr>
                            <m:t>𝐴</m:t>
                          </m:r>
                        </m:oMath>
                      </m:oMathPara>
                    </a14:m>
                    <a:endParaRPr lang="en-GB" dirty="0"/>
                  </a:p>
                </p:txBody>
              </p:sp>
            </mc:Choice>
            <mc:Fallback xmlns="">
              <p:sp>
                <p:nvSpPr>
                  <p:cNvPr id="27" name="Rectangle 26"/>
                  <p:cNvSpPr>
                    <a:spLocks noRot="1" noChangeAspect="1" noMove="1" noResize="1" noEditPoints="1" noAdjustHandles="1" noChangeArrowheads="1" noChangeShapeType="1" noTextEdit="1"/>
                  </p:cNvSpPr>
                  <p:nvPr/>
                </p:nvSpPr>
                <p:spPr>
                  <a:xfrm>
                    <a:off x="6226777" y="5515426"/>
                    <a:ext cx="385683" cy="369332"/>
                  </a:xfrm>
                  <a:prstGeom prst="rect">
                    <a:avLst/>
                  </a:prstGeom>
                  <a:blipFill rotWithShape="1">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7933053" y="5515426"/>
                    <a:ext cx="3960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a:rPr>
                            <m:t>𝐵</m:t>
                          </m:r>
                        </m:oMath>
                      </m:oMathPara>
                    </a14:m>
                    <a:endParaRPr lang="en-GB" dirty="0"/>
                  </a:p>
                </p:txBody>
              </p:sp>
            </mc:Choice>
            <mc:Fallback xmlns="">
              <p:sp>
                <p:nvSpPr>
                  <p:cNvPr id="28" name="Rectangle 27"/>
                  <p:cNvSpPr>
                    <a:spLocks noRot="1" noChangeAspect="1" noMove="1" noResize="1" noEditPoints="1" noAdjustHandles="1" noChangeArrowheads="1" noChangeShapeType="1" noTextEdit="1"/>
                  </p:cNvSpPr>
                  <p:nvPr/>
                </p:nvSpPr>
                <p:spPr>
                  <a:xfrm>
                    <a:off x="7933053" y="5515426"/>
                    <a:ext cx="396069" cy="369332"/>
                  </a:xfrm>
                  <a:prstGeom prst="rect">
                    <a:avLst/>
                  </a:prstGeom>
                  <a:blipFill rotWithShape="1">
                    <a:blip r:embed="rId27"/>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0" name="Rectangle 29"/>
                <p:cNvSpPr/>
                <p:nvPr/>
              </p:nvSpPr>
              <p:spPr>
                <a:xfrm>
                  <a:off x="8541758" y="4656165"/>
                  <a:ext cx="4007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a:rPr>
                          <m:t>𝑈</m:t>
                        </m:r>
                      </m:oMath>
                    </m:oMathPara>
                  </a14:m>
                  <a:endParaRPr lang="en-GB" dirty="0"/>
                </a:p>
              </p:txBody>
            </p:sp>
          </mc:Choice>
          <mc:Fallback xmlns="">
            <p:sp>
              <p:nvSpPr>
                <p:cNvPr id="30" name="Rectangle 29"/>
                <p:cNvSpPr>
                  <a:spLocks noRot="1" noChangeAspect="1" noMove="1" noResize="1" noEditPoints="1" noAdjustHandles="1" noChangeArrowheads="1" noChangeShapeType="1" noTextEdit="1"/>
                </p:cNvSpPr>
                <p:nvPr/>
              </p:nvSpPr>
              <p:spPr>
                <a:xfrm>
                  <a:off x="8541758" y="4656165"/>
                  <a:ext cx="400751" cy="369332"/>
                </a:xfrm>
                <a:prstGeom prst="rect">
                  <a:avLst/>
                </a:prstGeom>
                <a:blipFill rotWithShape="1">
                  <a:blip r:embed="rId29"/>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1414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a-DK" smtClean="0"/>
              <a:t>Eksempel for de basale regler for sandsynlighed</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4"/>
                </a:pPr>
                <a:r>
                  <a:rPr lang="da-DK" sz="2000" dirty="0" smtClean="0"/>
                  <a:t> </a:t>
                </a:r>
                <a:r>
                  <a:rPr lang="da-DK" sz="2000" dirty="0" smtClean="0">
                    <a:solidFill>
                      <a:schemeClr val="accent1">
                        <a:lumMod val="75000"/>
                      </a:schemeClr>
                    </a:solidFill>
                  </a:rPr>
                  <a:t>Additiv lov</a:t>
                </a:r>
                <a:r>
                  <a:rPr lang="da-DK" sz="2000" dirty="0" smtClean="0"/>
                  <a:t>: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ea typeface="Cambria Math"/>
                          </a:rPr>
                          <m:t>∪</m:t>
                        </m:r>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d>
                      <m:dPr>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r>
                      <a:rPr lang="da-DK" sz="2000" b="0" i="1" smtClean="0">
                        <a:latin typeface="Cambria Math"/>
                        <a:ea typeface="Cambria Math"/>
                      </a:rPr>
                      <m:t>+</m:t>
                    </m:r>
                    <m:r>
                      <a:rPr lang="da-DK" sz="2000" b="0" i="1" smtClean="0">
                        <a:latin typeface="Cambria Math"/>
                        <a:ea typeface="Cambria Math"/>
                      </a:rPr>
                      <m:t>𝑃</m:t>
                    </m:r>
                    <m:d>
                      <m:dPr>
                        <m:ctrlPr>
                          <a:rPr lang="da-DK" sz="2000" b="0" i="1" smtClean="0">
                            <a:latin typeface="Cambria Math" panose="02040503050406030204" pitchFamily="18" charset="0"/>
                            <a:ea typeface="Cambria Math"/>
                          </a:rPr>
                        </m:ctrlPr>
                      </m:dPr>
                      <m:e>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r>
                      <a:rPr lang="da-DK" sz="2000" b="0" i="1" smtClean="0">
                        <a:latin typeface="Cambria Math"/>
                        <a:ea typeface="Cambria Math"/>
                      </a:rPr>
                      <m:t>(</m:t>
                    </m:r>
                    <m:r>
                      <a:rPr lang="da-DK" sz="2000" b="0" i="1" smtClean="0">
                        <a:latin typeface="Cambria Math"/>
                        <a:ea typeface="Cambria Math"/>
                      </a:rPr>
                      <m:t>𝐴</m:t>
                    </m:r>
                    <m:r>
                      <a:rPr lang="da-DK" sz="2000" b="0" i="1" smtClean="0">
                        <a:latin typeface="Cambria Math"/>
                        <a:ea typeface="Cambria Math"/>
                      </a:rPr>
                      <m:t>∩</m:t>
                    </m:r>
                    <m:r>
                      <a:rPr lang="da-DK" sz="2000" b="0" i="1" smtClean="0">
                        <a:latin typeface="Cambria Math"/>
                        <a:ea typeface="Cambria Math"/>
                      </a:rPr>
                      <m:t>𝐵</m:t>
                    </m:r>
                    <m:r>
                      <a:rPr lang="da-DK" sz="2000" b="0" i="1" smtClean="0">
                        <a:latin typeface="Cambria Math"/>
                        <a:ea typeface="Cambria Math"/>
                      </a:rPr>
                      <m:t>)</m:t>
                    </m:r>
                  </m:oMath>
                </a14:m>
                <a:r>
                  <a:rPr lang="da-DK" sz="2000" dirty="0" smtClean="0"/>
                  <a:t> </a:t>
                </a:r>
                <a:br>
                  <a:rPr lang="da-DK" sz="2000" dirty="0" smtClean="0"/>
                </a:br>
                <a:r>
                  <a:rPr lang="da-DK" sz="2000" dirty="0" smtClean="0"/>
                  <a:t/>
                </a:r>
                <a:br>
                  <a:rPr lang="da-DK" sz="2000" dirty="0" smtClean="0"/>
                </a:b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m:rPr>
                            <m:nor/>
                          </m:rPr>
                          <a:rPr lang="da-DK" sz="2000" b="0" i="0" smtClean="0">
                            <a:latin typeface="Cambria Math"/>
                          </a:rPr>
                          <m:t>Maskin</m:t>
                        </m:r>
                        <m:r>
                          <m:rPr>
                            <m:nor/>
                          </m:rPr>
                          <a:rPr lang="da-DK" sz="2000" b="0" i="0" smtClean="0">
                            <a:latin typeface="Cambria Math"/>
                          </a:rPr>
                          <m:t> </m:t>
                        </m:r>
                        <m:r>
                          <m:rPr>
                            <m:nor/>
                          </m:rPr>
                          <a:rPr lang="da-DK" sz="2000" b="0" i="0" smtClean="0">
                            <a:latin typeface="Cambria Math"/>
                          </a:rPr>
                          <m:t>eller</m:t>
                        </m:r>
                        <m:r>
                          <m:rPr>
                            <m:nor/>
                          </m:rPr>
                          <a:rPr lang="da-DK" sz="2000" b="0" i="0" smtClean="0">
                            <a:latin typeface="Cambria Math"/>
                          </a:rPr>
                          <m:t> </m:t>
                        </m:r>
                        <m:r>
                          <m:rPr>
                            <m:nor/>
                          </m:rPr>
                          <a:rPr lang="da-DK" sz="2000" b="0" i="0" smtClean="0">
                            <a:latin typeface="Cambria Math"/>
                          </a:rPr>
                          <m:t>Mand</m:t>
                        </m:r>
                      </m:e>
                    </m:d>
                    <m:r>
                      <a:rPr lang="da-DK" sz="2000" b="0" i="1" smtClean="0">
                        <a:latin typeface="Cambria Math"/>
                      </a:rPr>
                      <m:t>=</m:t>
                    </m:r>
                    <m:r>
                      <a:rPr lang="da-DK" sz="2000" b="0" i="1" smtClean="0">
                        <a:latin typeface="Cambria Math"/>
                      </a:rPr>
                      <m:t>𝑃</m:t>
                    </m:r>
                    <m:d>
                      <m:dPr>
                        <m:ctrlPr>
                          <a:rPr lang="da-DK" sz="2000" b="0" i="1" smtClean="0">
                            <a:latin typeface="Cambria Math" panose="02040503050406030204" pitchFamily="18" charset="0"/>
                          </a:rPr>
                        </m:ctrlPr>
                      </m:dPr>
                      <m:e>
                        <m:r>
                          <m:rPr>
                            <m:nor/>
                          </m:rPr>
                          <a:rPr lang="da-DK" sz="2000" b="0" i="0" smtClean="0">
                            <a:latin typeface="Cambria Math"/>
                          </a:rPr>
                          <m:t>Maskin</m:t>
                        </m:r>
                        <m:r>
                          <a:rPr lang="da-DK" sz="2000" b="0" i="1" smtClean="0">
                            <a:latin typeface="Cambria Math"/>
                            <a:ea typeface="Cambria Math"/>
                          </a:rPr>
                          <m:t>∪</m:t>
                        </m:r>
                        <m:r>
                          <m:rPr>
                            <m:nor/>
                          </m:rPr>
                          <a:rPr lang="da-DK" sz="2000" b="0" i="0" smtClean="0">
                            <a:latin typeface="Cambria Math"/>
                            <a:ea typeface="Cambria Math"/>
                          </a:rPr>
                          <m:t>Mand</m:t>
                        </m:r>
                      </m:e>
                    </m:d>
                    <m:r>
                      <a:rPr lang="da-DK" sz="2000" b="0" i="1" smtClean="0">
                        <a:latin typeface="Cambria Math"/>
                        <a:ea typeface="Cambria Math"/>
                      </a:rPr>
                      <m:t>=</m:t>
                    </m:r>
                  </m:oMath>
                </a14:m>
                <a:r>
                  <a:rPr lang="da-DK" sz="2000" b="0" i="1" dirty="0" smtClean="0">
                    <a:latin typeface="Cambria Math"/>
                    <a:ea typeface="Cambria Math"/>
                  </a:rPr>
                  <a:t> </a:t>
                </a:r>
                <a:br>
                  <a:rPr lang="da-DK" sz="2000" b="0" i="1" dirty="0" smtClean="0">
                    <a:latin typeface="Cambria Math"/>
                    <a:ea typeface="Cambria Math"/>
                  </a:rPr>
                </a:br>
                <a14:m>
                  <m:oMath xmlns:m="http://schemas.openxmlformats.org/officeDocument/2006/math">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222+41+112</m:t>
                        </m:r>
                      </m:num>
                      <m:den>
                        <m:r>
                          <a:rPr lang="da-DK" sz="2000" b="0" i="1" smtClean="0">
                            <a:latin typeface="Cambria Math"/>
                            <a:ea typeface="Cambria Math"/>
                          </a:rPr>
                          <m:t>470</m:t>
                        </m:r>
                      </m:den>
                    </m:f>
                    <m:r>
                      <a:rPr lang="da-DK" sz="2000" b="0" i="1" smtClean="0">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375</m:t>
                        </m:r>
                      </m:num>
                      <m:den>
                        <m:r>
                          <a:rPr lang="da-DK" sz="2000" b="0" i="1" smtClean="0">
                            <a:latin typeface="Cambria Math"/>
                            <a:ea typeface="Cambria Math"/>
                          </a:rPr>
                          <m:t>470</m:t>
                        </m:r>
                      </m:den>
                    </m:f>
                    <m:r>
                      <a:rPr lang="da-DK" sz="2000" b="0" i="1" smtClean="0">
                        <a:latin typeface="Cambria Math"/>
                        <a:ea typeface="Cambria Math"/>
                      </a:rPr>
                      <m:t>=0.80</m:t>
                    </m:r>
                  </m:oMath>
                </a14:m>
                <a:r>
                  <a:rPr lang="da-DK" sz="2000" dirty="0" smtClean="0">
                    <a:solidFill>
                      <a:schemeClr val="tx2"/>
                    </a:solidFill>
                  </a:rPr>
                  <a:t> </a:t>
                </a:r>
                <a:br>
                  <a:rPr lang="da-DK" sz="2000" dirty="0" smtClean="0">
                    <a:solidFill>
                      <a:schemeClr val="tx2"/>
                    </a:solidFill>
                  </a:rPr>
                </a:br>
                <a:r>
                  <a:rPr lang="da-DK" sz="2000" dirty="0" smtClean="0">
                    <a:solidFill>
                      <a:schemeClr val="tx2"/>
                    </a:solidFill>
                  </a:rPr>
                  <a:t/>
                </a:r>
                <a:br>
                  <a:rPr lang="da-DK" sz="2000" dirty="0" smtClean="0">
                    <a:solidFill>
                      <a:schemeClr val="tx2"/>
                    </a:solidFill>
                  </a:rPr>
                </a:b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m:rPr>
                            <m:nor/>
                          </m:rPr>
                          <a:rPr lang="da-DK" sz="2000">
                            <a:latin typeface="Cambria Math"/>
                          </a:rPr>
                          <m:t>Maskin</m:t>
                        </m:r>
                      </m:e>
                    </m:d>
                    <m:r>
                      <a:rPr lang="da-DK" sz="2000" b="0" i="0" smtClean="0">
                        <a:latin typeface="Cambria Math"/>
                      </a:rPr>
                      <m:t>+</m:t>
                    </m:r>
                    <m:r>
                      <a:rPr lang="da-DK" sz="2000" i="1">
                        <a:latin typeface="Cambria Math"/>
                      </a:rPr>
                      <m:t>𝑃</m:t>
                    </m:r>
                    <m:d>
                      <m:dPr>
                        <m:ctrlPr>
                          <a:rPr lang="da-DK" sz="2000" i="1">
                            <a:latin typeface="Cambria Math" panose="02040503050406030204" pitchFamily="18" charset="0"/>
                          </a:rPr>
                        </m:ctrlPr>
                      </m:dPr>
                      <m:e>
                        <m:r>
                          <m:rPr>
                            <m:nor/>
                          </m:rPr>
                          <a:rPr lang="da-DK" sz="2000">
                            <a:latin typeface="Cambria Math"/>
                          </a:rPr>
                          <m:t>Ma</m:t>
                        </m:r>
                        <m:r>
                          <m:rPr>
                            <m:nor/>
                          </m:rPr>
                          <a:rPr lang="da-DK" sz="2000" b="0" i="0" smtClean="0">
                            <a:latin typeface="Cambria Math"/>
                          </a:rPr>
                          <m:t>nd</m:t>
                        </m:r>
                      </m:e>
                    </m:d>
                    <m:r>
                      <a:rPr lang="da-DK" sz="2000" b="0" i="1" smtClean="0">
                        <a:latin typeface="Cambria Math"/>
                      </a:rPr>
                      <m:t>−</m:t>
                    </m:r>
                    <m:r>
                      <a:rPr lang="da-DK" sz="2000" i="1">
                        <a:latin typeface="Cambria Math"/>
                      </a:rPr>
                      <m:t>𝑃</m:t>
                    </m:r>
                    <m:d>
                      <m:dPr>
                        <m:ctrlPr>
                          <a:rPr lang="da-DK" sz="2000" i="1">
                            <a:latin typeface="Cambria Math" panose="02040503050406030204" pitchFamily="18" charset="0"/>
                          </a:rPr>
                        </m:ctrlPr>
                      </m:dPr>
                      <m:e>
                        <m:r>
                          <m:rPr>
                            <m:nor/>
                          </m:rPr>
                          <a:rPr lang="da-DK" sz="2000">
                            <a:latin typeface="Cambria Math"/>
                          </a:rPr>
                          <m:t>Maskin</m:t>
                        </m:r>
                        <m:r>
                          <a:rPr lang="da-DK" sz="2000" i="1" smtClean="0">
                            <a:latin typeface="Cambria Math"/>
                            <a:ea typeface="Cambria Math"/>
                          </a:rPr>
                          <m:t>∩</m:t>
                        </m:r>
                        <m:r>
                          <m:rPr>
                            <m:nor/>
                          </m:rPr>
                          <a:rPr lang="da-DK" sz="2000">
                            <a:latin typeface="Cambria Math"/>
                            <a:ea typeface="Cambria Math"/>
                          </a:rPr>
                          <m:t>Mand</m:t>
                        </m:r>
                      </m:e>
                    </m:d>
                    <m:r>
                      <a:rPr lang="da-DK" sz="2000" b="0" i="0" smtClean="0">
                        <a:latin typeface="Cambria Math"/>
                        <a:ea typeface="Cambria Math"/>
                      </a:rPr>
                      <m:t>=</m:t>
                    </m:r>
                  </m:oMath>
                </a14:m>
                <a:r>
                  <a:rPr lang="da-DK" sz="2000" b="0" i="0" dirty="0" smtClean="0">
                    <a:latin typeface="Cambria Math"/>
                    <a:ea typeface="Cambria Math"/>
                  </a:rPr>
                  <a:t> </a:t>
                </a:r>
                <a:br>
                  <a:rPr lang="da-DK" sz="2000" b="0" i="0" dirty="0" smtClean="0">
                    <a:latin typeface="Cambria Math"/>
                    <a:ea typeface="Cambria Math"/>
                  </a:rPr>
                </a:br>
                <a14:m>
                  <m:oMath xmlns:m="http://schemas.openxmlformats.org/officeDocument/2006/math">
                    <m:r>
                      <a:rPr lang="da-DK" sz="2000" b="0" i="0" smtClean="0">
                        <a:latin typeface="Cambria Math"/>
                        <a:ea typeface="Cambria Math"/>
                      </a:rPr>
                      <m:t> </m:t>
                    </m:r>
                    <m:f>
                      <m:fPr>
                        <m:ctrlPr>
                          <a:rPr lang="da-DK" sz="2000" i="1">
                            <a:latin typeface="Cambria Math" panose="02040503050406030204" pitchFamily="18" charset="0"/>
                            <a:ea typeface="Cambria Math"/>
                          </a:rPr>
                        </m:ctrlPr>
                      </m:fPr>
                      <m:num>
                        <m:r>
                          <a:rPr lang="da-DK" sz="2000" b="0" i="1" smtClean="0">
                            <a:latin typeface="Cambria Math"/>
                            <a:ea typeface="Cambria Math"/>
                          </a:rPr>
                          <m:t>263</m:t>
                        </m:r>
                      </m:num>
                      <m:den>
                        <m:r>
                          <a:rPr lang="da-DK" sz="2000" i="1">
                            <a:latin typeface="Cambria Math"/>
                            <a:ea typeface="Cambria Math"/>
                          </a:rPr>
                          <m:t>470</m:t>
                        </m:r>
                      </m:den>
                    </m:f>
                    <m:r>
                      <a:rPr lang="da-DK" sz="2000" b="0" i="0" smtClean="0">
                        <a:latin typeface="Cambria Math"/>
                        <a:ea typeface="Cambria Math"/>
                      </a:rPr>
                      <m:t>+</m:t>
                    </m:r>
                    <m:f>
                      <m:fPr>
                        <m:ctrlPr>
                          <a:rPr lang="da-DK" sz="2000" i="1">
                            <a:latin typeface="Cambria Math" panose="02040503050406030204" pitchFamily="18" charset="0"/>
                            <a:ea typeface="Cambria Math"/>
                          </a:rPr>
                        </m:ctrlPr>
                      </m:fPr>
                      <m:num>
                        <m:r>
                          <a:rPr lang="da-DK" sz="2000" b="0" i="1" smtClean="0">
                            <a:latin typeface="Cambria Math"/>
                            <a:ea typeface="Cambria Math"/>
                          </a:rPr>
                          <m:t>334</m:t>
                        </m:r>
                      </m:num>
                      <m:den>
                        <m:r>
                          <a:rPr lang="da-DK" sz="2000" i="1">
                            <a:latin typeface="Cambria Math"/>
                            <a:ea typeface="Cambria Math"/>
                          </a:rPr>
                          <m:t>470</m:t>
                        </m:r>
                      </m:den>
                    </m:f>
                    <m:r>
                      <a:rPr lang="da-DK" sz="2000" b="0" i="0" smtClean="0">
                        <a:latin typeface="Cambria Math"/>
                        <a:ea typeface="Cambria Math"/>
                      </a:rPr>
                      <m:t>−</m:t>
                    </m:r>
                    <m:f>
                      <m:fPr>
                        <m:ctrlPr>
                          <a:rPr lang="da-DK" sz="2000" i="1">
                            <a:latin typeface="Cambria Math" panose="02040503050406030204" pitchFamily="18" charset="0"/>
                            <a:ea typeface="Cambria Math"/>
                          </a:rPr>
                        </m:ctrlPr>
                      </m:fPr>
                      <m:num>
                        <m:r>
                          <a:rPr lang="da-DK" sz="2000" b="0" i="1" smtClean="0">
                            <a:latin typeface="Cambria Math"/>
                            <a:ea typeface="Cambria Math"/>
                          </a:rPr>
                          <m:t>222</m:t>
                        </m:r>
                      </m:num>
                      <m:den>
                        <m:r>
                          <a:rPr lang="da-DK" sz="2000" i="1">
                            <a:latin typeface="Cambria Math"/>
                            <a:ea typeface="Cambria Math"/>
                          </a:rPr>
                          <m:t>470</m:t>
                        </m:r>
                      </m:den>
                    </m:f>
                    <m:r>
                      <a:rPr lang="da-DK" sz="2000" b="0" i="0" smtClean="0">
                        <a:latin typeface="Cambria Math"/>
                        <a:ea typeface="Cambria Math"/>
                      </a:rPr>
                      <m:t>=</m:t>
                    </m:r>
                    <m:f>
                      <m:fPr>
                        <m:ctrlPr>
                          <a:rPr lang="da-DK" sz="2000" i="1">
                            <a:latin typeface="Cambria Math" panose="02040503050406030204" pitchFamily="18" charset="0"/>
                            <a:ea typeface="Cambria Math"/>
                          </a:rPr>
                        </m:ctrlPr>
                      </m:fPr>
                      <m:num>
                        <m:r>
                          <a:rPr lang="da-DK" sz="2000" i="1">
                            <a:latin typeface="Cambria Math"/>
                            <a:ea typeface="Cambria Math"/>
                          </a:rPr>
                          <m:t>375</m:t>
                        </m:r>
                      </m:num>
                      <m:den>
                        <m:r>
                          <a:rPr lang="da-DK" sz="2000" i="1">
                            <a:latin typeface="Cambria Math"/>
                            <a:ea typeface="Cambria Math"/>
                          </a:rPr>
                          <m:t>470</m:t>
                        </m:r>
                      </m:den>
                    </m:f>
                    <m:r>
                      <a:rPr lang="da-DK" sz="2000" b="0" i="1" smtClean="0">
                        <a:latin typeface="Cambria Math"/>
                        <a:ea typeface="Cambria Math"/>
                      </a:rPr>
                      <m:t>=</m:t>
                    </m:r>
                  </m:oMath>
                </a14:m>
                <a:r>
                  <a:rPr lang="da-DK" sz="2000" dirty="0" smtClean="0">
                    <a:solidFill>
                      <a:schemeClr val="tx2"/>
                    </a:solidFill>
                  </a:rPr>
                  <a:t> </a:t>
                </a:r>
                <a14:m>
                  <m:oMath xmlns:m="http://schemas.openxmlformats.org/officeDocument/2006/math">
                    <m:r>
                      <a:rPr lang="da-DK" sz="2000" i="1">
                        <a:latin typeface="Cambria Math"/>
                      </a:rPr>
                      <m:t>0.8</m:t>
                    </m:r>
                    <m:r>
                      <a:rPr lang="da-DK" sz="2000" b="0" i="1" smtClean="0">
                        <a:latin typeface="Cambria Math"/>
                      </a:rPr>
                      <m:t>0</m:t>
                    </m:r>
                  </m:oMath>
                </a14:m>
                <a:r>
                  <a:rPr lang="da-DK" sz="2000" dirty="0" smtClean="0">
                    <a:solidFill>
                      <a:schemeClr val="tx2"/>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rotWithShape="1">
                <a:blip r:embed="rId3"/>
                <a:stretch>
                  <a:fillRect l="-790" t="-958"/>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33</a:t>
            </a:fld>
            <a:endParaRPr lang="da-DK" dirty="0"/>
          </a:p>
        </p:txBody>
      </p:sp>
      <p:graphicFrame>
        <p:nvGraphicFramePr>
          <p:cNvPr id="7" name="Content Placeholder 5"/>
          <p:cNvGraphicFramePr>
            <a:graphicFrameLocks/>
          </p:cNvGraphicFramePr>
          <p:nvPr>
            <p:extLst>
              <p:ext uri="{D42A27DB-BD31-4B8C-83A1-F6EECF244321}">
                <p14:modId xmlns:p14="http://schemas.microsoft.com/office/powerpoint/2010/main" val="678622198"/>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a:lstStyle/>
                    <a:p>
                      <a:pPr algn="ctr" fontAlgn="b"/>
                      <a:r>
                        <a:rPr lang="en-GB" sz="1800" b="1" u="none" strike="noStrike" dirty="0">
                          <a:effectLst/>
                        </a:rPr>
                        <a:t>2013</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err="1">
                          <a:effectLst/>
                        </a:rPr>
                        <a:t>Maskin</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Kemi</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a:lstStyle/>
                    <a:p>
                      <a:pPr algn="l" fontAlgn="b"/>
                      <a:r>
                        <a:rPr lang="en-GB" sz="1800" b="1" u="none" strike="noStrike" dirty="0" err="1">
                          <a:effectLst/>
                        </a:rPr>
                        <a:t>Mænd</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222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112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334</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a:lstStyle/>
                    <a:p>
                      <a:pPr algn="l" fontAlgn="b"/>
                      <a:r>
                        <a:rPr lang="en-GB" sz="1800" b="1" u="none" strike="noStrike" dirty="0" err="1">
                          <a:effectLst/>
                        </a:rPr>
                        <a:t>Kvinder</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smtClean="0">
                          <a:effectLst/>
                        </a:rPr>
                        <a:t>41</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95</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a:lstStyle/>
                    <a:p>
                      <a:pPr algn="l"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263</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a:lstStyle/>
                    <a:p>
                      <a:pPr algn="r" fontAlgn="b"/>
                      <a:r>
                        <a:rPr lang="en-GB" sz="1800" u="none" strike="noStrike" dirty="0">
                          <a:effectLst/>
                        </a:rPr>
                        <a:t>470</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8432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Eksempel</a:t>
            </a:r>
            <a:endParaRPr lang="da-DK" dirty="0"/>
          </a:p>
        </p:txBody>
      </p:sp>
      <p:sp>
        <p:nvSpPr>
          <p:cNvPr id="3" name="Content Placeholder 2"/>
          <p:cNvSpPr>
            <a:spLocks noGrp="1"/>
          </p:cNvSpPr>
          <p:nvPr>
            <p:ph idx="1"/>
          </p:nvPr>
        </p:nvSpPr>
        <p:spPr/>
        <p:txBody>
          <a:bodyPr/>
          <a:lstStyle/>
          <a:p>
            <a:pPr marL="0" indent="0">
              <a:buNone/>
            </a:pPr>
            <a:r>
              <a:rPr lang="da-DK" dirty="0" smtClean="0"/>
              <a:t>En produktion er præget af to typer af fejl</a:t>
            </a:r>
            <a:r>
              <a:rPr lang="da-DK" smtClean="0"/>
              <a:t>. </a:t>
            </a:r>
          </a:p>
          <a:p>
            <a:r>
              <a:rPr lang="da-DK" smtClean="0"/>
              <a:t>15 % </a:t>
            </a:r>
            <a:r>
              <a:rPr lang="da-DK" dirty="0" smtClean="0"/>
              <a:t>af de producerede emner har fejl 1 (og måske også fejl </a:t>
            </a:r>
            <a:r>
              <a:rPr lang="da-DK" smtClean="0"/>
              <a:t>2)</a:t>
            </a:r>
          </a:p>
          <a:p>
            <a:r>
              <a:rPr lang="da-DK" smtClean="0"/>
              <a:t>10 % </a:t>
            </a:r>
            <a:r>
              <a:rPr lang="da-DK" dirty="0" smtClean="0"/>
              <a:t>har fejl 2 (og måske også </a:t>
            </a:r>
            <a:r>
              <a:rPr lang="da-DK" smtClean="0"/>
              <a:t>fejl 1)</a:t>
            </a:r>
          </a:p>
          <a:p>
            <a:r>
              <a:rPr lang="da-DK" smtClean="0"/>
              <a:t>2.5 % </a:t>
            </a:r>
            <a:r>
              <a:rPr lang="da-DK" dirty="0" smtClean="0"/>
              <a:t>af emnerne har </a:t>
            </a:r>
            <a:r>
              <a:rPr lang="da-DK" smtClean="0"/>
              <a:t>begge fejl</a:t>
            </a:r>
          </a:p>
          <a:p>
            <a:pPr marL="0" indent="0">
              <a:buNone/>
            </a:pPr>
            <a:endParaRPr lang="da-DK" dirty="0" smtClean="0"/>
          </a:p>
          <a:p>
            <a:pPr marL="457200" indent="-457200">
              <a:buFont typeface="+mj-lt"/>
              <a:buAutoNum type="alphaLcParenR"/>
            </a:pPr>
            <a:r>
              <a:rPr lang="da-DK" dirty="0" smtClean="0"/>
              <a:t>Hvor stor en andel af emnerne har </a:t>
            </a:r>
            <a:r>
              <a:rPr lang="da-DK" smtClean="0"/>
              <a:t>mindst én </a:t>
            </a:r>
            <a:r>
              <a:rPr lang="da-DK" dirty="0" smtClean="0"/>
              <a:t>fejl</a:t>
            </a:r>
          </a:p>
          <a:p>
            <a:pPr marL="457200" indent="-457200">
              <a:buFont typeface="+mj-lt"/>
              <a:buAutoNum type="alphaLcParenR"/>
            </a:pPr>
            <a:r>
              <a:rPr lang="da-DK" dirty="0" smtClean="0"/>
              <a:t>Hvor stor en andel af emnerne er fejlfri?</a:t>
            </a:r>
          </a:p>
          <a:p>
            <a:pPr marL="457200" indent="-457200">
              <a:buFont typeface="+mj-lt"/>
              <a:buAutoNum type="alphaLcParenR"/>
            </a:pPr>
            <a:r>
              <a:rPr lang="da-DK" dirty="0" smtClean="0"/>
              <a:t>Er forekomsten af de to typer af fejl uafhængige? .</a:t>
            </a:r>
            <a:endParaRPr lang="da-DK" dirty="0"/>
          </a:p>
        </p:txBody>
      </p:sp>
      <p:sp>
        <p:nvSpPr>
          <p:cNvPr id="4" name="Slide Number Placeholder 3"/>
          <p:cNvSpPr>
            <a:spLocks noGrp="1"/>
          </p:cNvSpPr>
          <p:nvPr>
            <p:ph type="sldNum" sz="quarter" idx="12"/>
          </p:nvPr>
        </p:nvSpPr>
        <p:spPr/>
        <p:txBody>
          <a:bodyPr/>
          <a:lstStyle/>
          <a:p>
            <a:fld id="{2CD97C06-EC96-4259-9516-82894ECCBF7D}" type="slidenum">
              <a:rPr lang="da-DK" smtClean="0"/>
              <a:t>34</a:t>
            </a:fld>
            <a:endParaRPr lang="da-DK" dirty="0"/>
          </a:p>
        </p:txBody>
      </p:sp>
    </p:spTree>
    <p:extLst>
      <p:ext uri="{BB962C8B-B14F-4D97-AF65-F5344CB8AC3E}">
        <p14:creationId xmlns:p14="http://schemas.microsoft.com/office/powerpoint/2010/main" val="315004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De 7 basale regler for sandsynlighed</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startAt="5"/>
                </a:pPr>
                <a:r>
                  <a:rPr lang="da-DK" sz="2000" b="1" dirty="0" smtClean="0"/>
                  <a:t>Multiplikative lov (fælleshændelse):</a:t>
                </a:r>
                <a:br>
                  <a:rPr lang="da-DK" sz="2000" b="1" dirty="0" smtClean="0"/>
                </a:br>
                <a:r>
                  <a:rPr lang="da-DK" sz="2000" dirty="0" smtClean="0">
                    <a:solidFill>
                      <a:schemeClr val="tx2"/>
                    </a:solidFill>
                  </a:rPr>
                  <a:t>Fælleshændelsen</a:t>
                </a:r>
                <a:r>
                  <a:rPr lang="da-DK" sz="2000" dirty="0" smtClean="0"/>
                  <a:t> </a:t>
                </a:r>
                <a:r>
                  <a:rPr lang="da-DK" sz="2000" dirty="0"/>
                  <a:t>mellem </a:t>
                </a:r>
                <a:r>
                  <a:rPr lang="da-DK" sz="2000" i="1" dirty="0"/>
                  <a:t>A</a:t>
                </a:r>
                <a:r>
                  <a:rPr lang="da-DK" sz="2000" dirty="0"/>
                  <a:t> og </a:t>
                </a:r>
                <a:r>
                  <a:rPr lang="da-DK" sz="2000" i="1" dirty="0"/>
                  <a:t>B</a:t>
                </a:r>
                <a:r>
                  <a:rPr lang="da-DK" sz="2000" dirty="0"/>
                  <a:t> er at </a:t>
                </a:r>
                <a:r>
                  <a:rPr lang="da-DK" sz="2000" dirty="0" smtClean="0"/>
                  <a:t>udfaldet ligger i </a:t>
                </a:r>
                <a:r>
                  <a:rPr lang="da-DK" sz="2000" u="sng" dirty="0" smtClean="0"/>
                  <a:t>både </a:t>
                </a:r>
                <a:r>
                  <a:rPr lang="da-DK" sz="2000" dirty="0" smtClean="0"/>
                  <a:t> </a:t>
                </a:r>
                <a:r>
                  <a:rPr lang="da-DK" sz="2000" i="1" dirty="0" smtClean="0"/>
                  <a:t>A </a:t>
                </a:r>
                <a:r>
                  <a:rPr lang="da-DK" sz="2000" dirty="0" smtClean="0"/>
                  <a:t> </a:t>
                </a:r>
                <a:r>
                  <a:rPr lang="da-DK" sz="2000" u="sng" dirty="0" smtClean="0"/>
                  <a:t>og</a:t>
                </a:r>
                <a:r>
                  <a:rPr lang="da-DK" sz="2000" dirty="0" smtClean="0"/>
                  <a:t>  </a:t>
                </a:r>
                <a:r>
                  <a:rPr lang="da-DK" sz="2000" i="1" dirty="0" smtClean="0"/>
                  <a:t>B</a:t>
                </a:r>
                <a:r>
                  <a:rPr lang="da-DK" sz="2000" dirty="0"/>
                  <a:t/>
                </a:r>
                <a:br>
                  <a:rPr lang="da-DK" sz="2000" dirty="0"/>
                </a:br>
                <a:r>
                  <a:rPr lang="da-DK" sz="2000" dirty="0" smtClean="0"/>
                  <a:t> </a:t>
                </a:r>
                <a:r>
                  <a:rPr lang="da-DK" sz="2000" b="0" dirty="0" smtClean="0"/>
                  <a:t/>
                </a:r>
                <a:br>
                  <a:rPr lang="da-DK" sz="2000" b="0" dirty="0" smtClean="0"/>
                </a:br>
                <a:r>
                  <a:rPr lang="da-DK" sz="2000" b="0" dirty="0" smtClean="0"/>
                  <a:t> 	</a:t>
                </a: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smtClean="0">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e>
                    </m:d>
                  </m:oMath>
                </a14:m>
                <a:r>
                  <a:rPr lang="da-DK" sz="2000" b="0" dirty="0" smtClean="0"/>
                  <a:t/>
                </a:r>
                <a:br>
                  <a:rPr lang="da-DK" sz="2000" b="0" dirty="0" smtClean="0"/>
                </a:br>
                <a:r>
                  <a:rPr lang="da-DK" sz="2000" b="0" dirty="0" smtClean="0"/>
                  <a:t> 	</a:t>
                </a: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b="0" i="1" smtClean="0">
                            <a:latin typeface="Cambria Math"/>
                          </a:rPr>
                          <m:t>𝐵</m:t>
                        </m:r>
                        <m:r>
                          <a:rPr lang="da-DK" sz="2000" i="1">
                            <a:latin typeface="Cambria Math"/>
                          </a:rPr>
                          <m:t> </m:t>
                        </m:r>
                      </m:e>
                      <m:e>
                        <m:r>
                          <a:rPr lang="da-DK" sz="2000" i="1">
                            <a:latin typeface="Cambria Math"/>
                          </a:rPr>
                          <m:t> </m:t>
                        </m:r>
                        <m:r>
                          <a:rPr lang="da-DK" sz="2000" b="0" i="1" smtClean="0">
                            <a:latin typeface="Cambria Math"/>
                          </a:rPr>
                          <m:t>𝐴</m:t>
                        </m:r>
                      </m:e>
                    </m:d>
                    <m:r>
                      <a:rPr lang="da-DK" sz="2000" i="1" smtClean="0">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b="0" i="1" smtClean="0">
                            <a:latin typeface="Cambria Math"/>
                          </a:rPr>
                          <m:t>𝐴</m:t>
                        </m:r>
                      </m:e>
                    </m:d>
                  </m:oMath>
                </a14:m>
                <a:r>
                  <a:rPr lang="da-DK" sz="2000" b="0" dirty="0" smtClean="0"/>
                  <a:t> </a:t>
                </a:r>
                <a:br>
                  <a:rPr lang="da-DK" sz="2000" b="0" dirty="0" smtClean="0"/>
                </a:br>
                <a:r>
                  <a:rPr lang="da-DK" sz="2000" b="0" dirty="0" smtClean="0"/>
                  <a:t/>
                </a:r>
                <a:br>
                  <a:rPr lang="da-DK" sz="2000" b="0" dirty="0" smtClean="0"/>
                </a:br>
                <a:r>
                  <a:rPr lang="da-DK" sz="2000" b="0" dirty="0" smtClean="0"/>
                  <a:t>F.eks.: Den person vi trækker er </a:t>
                </a:r>
                <a:br>
                  <a:rPr lang="da-DK" sz="2000" b="0" dirty="0" smtClean="0"/>
                </a:br>
                <a:r>
                  <a:rPr lang="da-DK" sz="2000" b="0" u="sng" dirty="0" smtClean="0"/>
                  <a:t>både</a:t>
                </a:r>
                <a:r>
                  <a:rPr lang="da-DK" sz="2000" b="0" dirty="0" smtClean="0"/>
                  <a:t> mand </a:t>
                </a:r>
                <a:r>
                  <a:rPr lang="da-DK" sz="2000" b="0" u="sng" dirty="0" smtClean="0"/>
                  <a:t>og</a:t>
                </a:r>
                <a:r>
                  <a:rPr lang="da-DK" sz="2000" b="0" dirty="0" smtClean="0"/>
                  <a:t> maskiningeniør</a:t>
                </a:r>
                <a:br>
                  <a:rPr lang="da-DK" sz="2000" b="0" dirty="0" smtClean="0"/>
                </a:br>
                <a:r>
                  <a:rPr lang="da-DK" sz="2000" b="0" dirty="0" smtClean="0"/>
                  <a:t/>
                </a:r>
                <a:br>
                  <a:rPr lang="da-DK" sz="2000" b="0" dirty="0" smtClean="0"/>
                </a:br>
                <a:endParaRPr lang="da-DK" sz="2000" b="0" dirty="0" smtClean="0"/>
              </a:p>
              <a:p>
                <a:pPr marL="444500" indent="0">
                  <a:buNone/>
                </a:pPr>
                <a:r>
                  <a:rPr lang="da-DK" sz="2000" b="0" smtClean="0"/>
                  <a:t>Hvis </a:t>
                </a:r>
                <a:r>
                  <a:rPr lang="da-DK" sz="2000" i="1"/>
                  <a:t>A</a:t>
                </a:r>
                <a:r>
                  <a:rPr lang="da-DK" sz="2000"/>
                  <a:t> og </a:t>
                </a:r>
                <a:r>
                  <a:rPr lang="da-DK" sz="2000" i="1" smtClean="0"/>
                  <a:t>B</a:t>
                </a:r>
                <a:r>
                  <a:rPr lang="da-DK" sz="2000" b="0" smtClean="0"/>
                  <a:t> </a:t>
                </a:r>
                <a:r>
                  <a:rPr lang="da-DK" sz="2000" b="0" dirty="0" smtClean="0"/>
                  <a:t>er </a:t>
                </a:r>
                <a:r>
                  <a:rPr lang="da-DK" sz="2000" b="0" dirty="0" smtClean="0">
                    <a:solidFill>
                      <a:schemeClr val="accent1">
                        <a:lumMod val="75000"/>
                      </a:schemeClr>
                    </a:solidFill>
                  </a:rPr>
                  <a:t>uafhængige</a:t>
                </a:r>
                <a:r>
                  <a:rPr lang="da-DK" sz="2000" b="0" dirty="0" smtClean="0"/>
                  <a:t> er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rPr>
                          <m:t> </m:t>
                        </m:r>
                      </m:e>
                      <m:e>
                        <m:r>
                          <a:rPr lang="da-DK" sz="2000" b="0" i="1" smtClean="0">
                            <a:latin typeface="Cambria Math"/>
                          </a:rPr>
                          <m:t> </m:t>
                        </m:r>
                        <m:r>
                          <a:rPr lang="da-DK" sz="2000" b="0" i="1" smtClean="0">
                            <a:latin typeface="Cambria Math"/>
                          </a:rPr>
                          <m:t>𝐵</m:t>
                        </m:r>
                      </m:e>
                    </m:d>
                    <m:r>
                      <a:rPr lang="da-DK" sz="2000" b="0" i="1" smtClean="0">
                        <a:latin typeface="Cambria Math"/>
                      </a:rPr>
                      <m:t>=</m:t>
                    </m:r>
                    <m:r>
                      <a:rPr lang="da-DK" sz="2000" b="0" i="1" smtClean="0">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oMath>
                </a14:m>
                <a:r>
                  <a:rPr lang="da-DK" sz="2000" b="0" dirty="0" smtClean="0"/>
                  <a:t>, så:</a:t>
                </a:r>
                <a:br>
                  <a:rPr lang="da-DK" sz="2000" b="0" dirty="0" smtClean="0"/>
                </a:br>
                <a:r>
                  <a:rPr lang="da-DK" sz="1200" b="0" dirty="0" smtClean="0"/>
                  <a:t> </a:t>
                </a:r>
                <a:r>
                  <a:rPr lang="da-DK" sz="2000" b="0" dirty="0" smtClean="0"/>
                  <a:t/>
                </a:r>
                <a:br>
                  <a:rPr lang="da-DK" sz="2000" b="0" dirty="0" smtClean="0"/>
                </a:br>
                <a:r>
                  <a:rPr lang="da-DK" sz="2000" b="0" dirty="0" smtClean="0"/>
                  <a:t>	 </a:t>
                </a: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e>
                    </m:d>
                  </m:oMath>
                </a14:m>
                <a:r>
                  <a:rPr lang="da-DK" sz="2000" b="0" dirty="0" smtClean="0"/>
                  <a:t/>
                </a:r>
                <a:br>
                  <a:rPr lang="da-DK" sz="2000" b="0" dirty="0" smtClean="0"/>
                </a:br>
                <a:r>
                  <a:rPr lang="da-DK" sz="1200" b="0" dirty="0" smtClean="0"/>
                  <a:t> </a:t>
                </a:r>
                <a:r>
                  <a:rPr lang="da-DK" sz="2000" b="0" dirty="0" smtClean="0"/>
                  <a:t/>
                </a:r>
                <a:br>
                  <a:rPr lang="da-DK" sz="2000" b="0" dirty="0" smtClean="0"/>
                </a:br>
                <a:r>
                  <a:rPr lang="da-DK" sz="2000" b="0" dirty="0" smtClean="0"/>
                  <a:t>F.eks.: Vi slår plat med mønten og 6 med terningen.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35</a:t>
            </a:fld>
            <a:endParaRPr lang="da-DK" dirty="0"/>
          </a:p>
        </p:txBody>
      </p:sp>
      <p:grpSp>
        <p:nvGrpSpPr>
          <p:cNvPr id="16" name="Group 15"/>
          <p:cNvGrpSpPr/>
          <p:nvPr/>
        </p:nvGrpSpPr>
        <p:grpSpPr>
          <a:xfrm>
            <a:off x="5575876" y="2060848"/>
            <a:ext cx="3388612" cy="1800200"/>
            <a:chOff x="5575876" y="2060848"/>
            <a:chExt cx="3388612" cy="1800200"/>
          </a:xfrm>
        </p:grpSpPr>
        <p:grpSp>
          <p:nvGrpSpPr>
            <p:cNvPr id="17" name="Group 16"/>
            <p:cNvGrpSpPr/>
            <p:nvPr/>
          </p:nvGrpSpPr>
          <p:grpSpPr>
            <a:xfrm>
              <a:off x="5575876" y="2060848"/>
              <a:ext cx="3388612" cy="1800200"/>
              <a:chOff x="5575876" y="2060848"/>
              <a:chExt cx="3388612" cy="1800200"/>
            </a:xfrm>
          </p:grpSpPr>
          <p:grpSp>
            <p:nvGrpSpPr>
              <p:cNvPr id="19" name="Group 18"/>
              <p:cNvGrpSpPr/>
              <p:nvPr/>
            </p:nvGrpSpPr>
            <p:grpSpPr>
              <a:xfrm>
                <a:off x="5575876" y="2060848"/>
                <a:ext cx="3388612" cy="1800200"/>
                <a:chOff x="1259632" y="2204864"/>
                <a:chExt cx="4608512" cy="2448272"/>
              </a:xfrm>
            </p:grpSpPr>
            <p:sp>
              <p:nvSpPr>
                <p:cNvPr id="23" name="Oval 22"/>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Rectangle 24"/>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mc:AlternateContent xmlns:mc="http://schemas.openxmlformats.org/markup-compatibility/2006" xmlns:a14="http://schemas.microsoft.com/office/drawing/2010/main">
            <mc:Choice Requires="a14">
              <p:sp>
                <p:nvSpPr>
                  <p:cNvPr id="20" name="Rectangle 19"/>
                  <p:cNvSpPr/>
                  <p:nvPr/>
                </p:nvSpPr>
                <p:spPr>
                  <a:xfrm>
                    <a:off x="6755726" y="2767138"/>
                    <a:ext cx="8038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i="1">
                              <a:latin typeface="Cambria Math"/>
                              <a:ea typeface="Cambria Math"/>
                            </a:rPr>
                            <m:t>𝐴</m:t>
                          </m:r>
                          <m:r>
                            <a:rPr lang="da-DK" i="1">
                              <a:latin typeface="Cambria Math"/>
                              <a:ea typeface="Cambria Math"/>
                            </a:rPr>
                            <m:t>∩</m:t>
                          </m:r>
                          <m:r>
                            <a:rPr lang="da-DK" i="1">
                              <a:latin typeface="Cambria Math"/>
                              <a:ea typeface="Cambria Math"/>
                            </a:rPr>
                            <m:t>𝐵</m:t>
                          </m:r>
                        </m:oMath>
                      </m:oMathPara>
                    </a14:m>
                    <a:endParaRPr lang="en-GB" dirty="0"/>
                  </a:p>
                </p:txBody>
              </p:sp>
            </mc:Choice>
            <mc:Fallback xmlns="">
              <p:sp>
                <p:nvSpPr>
                  <p:cNvPr id="20" name="Rectangle 19"/>
                  <p:cNvSpPr>
                    <a:spLocks noRot="1" noChangeAspect="1" noMove="1" noResize="1" noEditPoints="1" noAdjustHandles="1" noChangeArrowheads="1" noChangeShapeType="1" noTextEdit="1"/>
                  </p:cNvSpPr>
                  <p:nvPr/>
                </p:nvSpPr>
                <p:spPr>
                  <a:xfrm>
                    <a:off x="6755726" y="2767138"/>
                    <a:ext cx="803874" cy="369332"/>
                  </a:xfrm>
                  <a:prstGeom prst="rect">
                    <a:avLst/>
                  </a:prstGeom>
                  <a:blipFill rotWithShape="1">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118308" y="2767138"/>
                    <a:ext cx="385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i="1">
                              <a:latin typeface="Cambria Math"/>
                              <a:ea typeface="Cambria Math"/>
                            </a:rPr>
                            <m:t>𝐴</m:t>
                          </m:r>
                        </m:oMath>
                      </m:oMathPara>
                    </a14:m>
                    <a:endParaRPr lang="en-GB" dirty="0"/>
                  </a:p>
                </p:txBody>
              </p:sp>
            </mc:Choice>
            <mc:Fallback xmlns="">
              <p:sp>
                <p:nvSpPr>
                  <p:cNvPr id="21" name="Rectangle 20"/>
                  <p:cNvSpPr>
                    <a:spLocks noRot="1" noChangeAspect="1" noMove="1" noResize="1" noEditPoints="1" noAdjustHandles="1" noChangeArrowheads="1" noChangeShapeType="1" noTextEdit="1"/>
                  </p:cNvSpPr>
                  <p:nvPr/>
                </p:nvSpPr>
                <p:spPr>
                  <a:xfrm>
                    <a:off x="6118308" y="2767138"/>
                    <a:ext cx="385683" cy="369332"/>
                  </a:xfrm>
                  <a:prstGeom prst="rect">
                    <a:avLst/>
                  </a:prstGeom>
                  <a:blipFill rotWithShape="1">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812360" y="2767138"/>
                    <a:ext cx="3960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a:rPr>
                            <m:t>𝐵</m:t>
                          </m:r>
                        </m:oMath>
                      </m:oMathPara>
                    </a14:m>
                    <a:endParaRPr lang="en-GB" dirty="0"/>
                  </a:p>
                </p:txBody>
              </p:sp>
            </mc:Choice>
            <mc:Fallback xmlns="">
              <p:sp>
                <p:nvSpPr>
                  <p:cNvPr id="22" name="Rectangle 21"/>
                  <p:cNvSpPr>
                    <a:spLocks noRot="1" noChangeAspect="1" noMove="1" noResize="1" noEditPoints="1" noAdjustHandles="1" noChangeArrowheads="1" noChangeShapeType="1" noTextEdit="1"/>
                  </p:cNvSpPr>
                  <p:nvPr/>
                </p:nvSpPr>
                <p:spPr>
                  <a:xfrm>
                    <a:off x="7812360" y="2767138"/>
                    <a:ext cx="396069" cy="369332"/>
                  </a:xfrm>
                  <a:prstGeom prst="rect">
                    <a:avLst/>
                  </a:prstGeom>
                  <a:blipFill rotWithShape="1">
                    <a:blip r:embed="rId20"/>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Rectangle 17"/>
                <p:cNvSpPr/>
                <p:nvPr/>
              </p:nvSpPr>
              <p:spPr>
                <a:xfrm>
                  <a:off x="8541758" y="2080253"/>
                  <a:ext cx="4007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a:rPr>
                          <m:t>𝑈</m:t>
                        </m:r>
                      </m:oMath>
                    </m:oMathPara>
                  </a14:m>
                  <a:endParaRPr lang="en-GB" dirty="0"/>
                </a:p>
              </p:txBody>
            </p:sp>
          </mc:Choice>
          <mc:Fallback xmlns="">
            <p:sp>
              <p:nvSpPr>
                <p:cNvPr id="18" name="Rectangle 17"/>
                <p:cNvSpPr>
                  <a:spLocks noRot="1" noChangeAspect="1" noMove="1" noResize="1" noEditPoints="1" noAdjustHandles="1" noChangeArrowheads="1" noChangeShapeType="1" noTextEdit="1"/>
                </p:cNvSpPr>
                <p:nvPr/>
              </p:nvSpPr>
              <p:spPr>
                <a:xfrm>
                  <a:off x="8541758" y="2080253"/>
                  <a:ext cx="400751" cy="369332"/>
                </a:xfrm>
                <a:prstGeom prst="rect">
                  <a:avLst/>
                </a:prstGeom>
                <a:blipFill rotWithShape="1">
                  <a:blip r:embed="rId21"/>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52569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a-DK" smtClean="0"/>
              <a:t>Eksempel for de basale regler for sandsynlighed</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5"/>
                </a:pPr>
                <a:r>
                  <a:rPr lang="da-DK" sz="2000" dirty="0" err="1" smtClean="0">
                    <a:solidFill>
                      <a:schemeClr val="accent1">
                        <a:lumMod val="75000"/>
                      </a:schemeClr>
                    </a:solidFill>
                  </a:rPr>
                  <a:t>Multiplikativ</a:t>
                </a:r>
                <a:r>
                  <a:rPr lang="da-DK" sz="2000" dirty="0" smtClean="0">
                    <a:solidFill>
                      <a:schemeClr val="accent1">
                        <a:lumMod val="75000"/>
                      </a:schemeClr>
                    </a:solidFill>
                  </a:rPr>
                  <a:t> lov</a:t>
                </a:r>
                <a:r>
                  <a:rPr lang="da-DK" sz="2000" dirty="0" smtClean="0"/>
                  <a:t>: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ea typeface="Cambria Math"/>
                          </a:rPr>
                          <m:t>∩</m:t>
                        </m:r>
                        <m:r>
                          <a:rPr lang="da-DK" sz="2000" b="0" i="1" smtClean="0">
                            <a:latin typeface="Cambria Math"/>
                            <a:ea typeface="Cambria Math"/>
                          </a:rPr>
                          <m:t>𝐵</m:t>
                        </m:r>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i="1">
                        <a:latin typeface="Cambria Math"/>
                        <a:ea typeface="Cambria Math"/>
                      </a:rPr>
                      <m:t>𝐴</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i="1">
                        <a:latin typeface="Cambria Math"/>
                        <a:ea typeface="Cambria Math"/>
                      </a:rPr>
                      <m:t>𝐵</m:t>
                    </m:r>
                    <m:r>
                      <a:rPr lang="da-DK" sz="2000" i="1">
                        <a:latin typeface="Cambria Math"/>
                        <a:ea typeface="Cambria Math"/>
                      </a:rPr>
                      <m:t>|</m:t>
                    </m:r>
                    <m:r>
                      <a:rPr lang="da-DK" sz="2000" i="1">
                        <a:latin typeface="Cambria Math"/>
                        <a:ea typeface="Cambria Math"/>
                      </a:rPr>
                      <m:t>𝐴</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b="0" i="1" smtClean="0">
                        <a:latin typeface="Cambria Math"/>
                        <a:ea typeface="Cambria Math"/>
                      </a:rPr>
                      <m:t>𝐵</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b="0" i="1" smtClean="0">
                        <a:latin typeface="Cambria Math"/>
                        <a:ea typeface="Cambria Math"/>
                      </a:rPr>
                      <m:t>𝐴</m:t>
                    </m:r>
                    <m:r>
                      <a:rPr lang="da-DK" sz="2000" i="1">
                        <a:latin typeface="Cambria Math"/>
                        <a:ea typeface="Cambria Math"/>
                      </a:rPr>
                      <m:t>|</m:t>
                    </m:r>
                    <m:r>
                      <a:rPr lang="da-DK" sz="2000" b="0" i="1" smtClean="0">
                        <a:latin typeface="Cambria Math"/>
                        <a:ea typeface="Cambria Math"/>
                      </a:rPr>
                      <m:t>𝐵</m:t>
                    </m:r>
                    <m:r>
                      <a:rPr lang="da-DK" sz="2000" i="1">
                        <a:latin typeface="Cambria Math"/>
                        <a:ea typeface="Cambria Math"/>
                      </a:rPr>
                      <m:t>)</m:t>
                    </m:r>
                  </m:oMath>
                </a14:m>
                <a:r>
                  <a:rPr lang="da-DK" sz="2000" dirty="0" smtClean="0"/>
                  <a:t/>
                </a:r>
                <a:br>
                  <a:rPr lang="da-DK" sz="2000" dirty="0" smtClean="0"/>
                </a:br>
                <a:r>
                  <a:rPr lang="da-DK" sz="2000" dirty="0" smtClean="0"/>
                  <a:t/>
                </a:r>
                <a:br>
                  <a:rPr lang="da-DK" sz="2000" dirty="0" smtClean="0"/>
                </a:br>
                <a14:m>
                  <m:oMath xmlns:m="http://schemas.openxmlformats.org/officeDocument/2006/math">
                    <m:r>
                      <a:rPr lang="da-DK" sz="2000">
                        <a:latin typeface="Cambria Math"/>
                      </a:rPr>
                      <m:t>𝑃</m:t>
                    </m:r>
                    <m:d>
                      <m:dPr>
                        <m:ctrlPr>
                          <a:rPr lang="da-DK" sz="2000" i="1">
                            <a:latin typeface="Cambria Math" panose="02040503050406030204" pitchFamily="18" charset="0"/>
                          </a:rPr>
                        </m:ctrlPr>
                      </m:dPr>
                      <m:e>
                        <m:r>
                          <m:rPr>
                            <m:nor/>
                          </m:rPr>
                          <a:rPr lang="da-DK" sz="2000">
                            <a:latin typeface="Cambria Math"/>
                          </a:rPr>
                          <m:t>Ma</m:t>
                        </m:r>
                        <m:r>
                          <m:rPr>
                            <m:nor/>
                          </m:rPr>
                          <a:rPr lang="da-DK" sz="2000" b="0" i="0" smtClean="0">
                            <a:latin typeface="Cambria Math"/>
                          </a:rPr>
                          <m:t>sk</m:t>
                        </m:r>
                        <m:r>
                          <m:rPr>
                            <m:nor/>
                          </m:rPr>
                          <a:rPr lang="da-DK" sz="2000">
                            <a:latin typeface="Cambria Math"/>
                          </a:rPr>
                          <m:t>in</m:t>
                        </m:r>
                        <m:r>
                          <m:rPr>
                            <m:nor/>
                          </m:rPr>
                          <a:rPr lang="da-DK" sz="2000">
                            <a:latin typeface="Cambria Math"/>
                          </a:rPr>
                          <m:t> </m:t>
                        </m:r>
                        <m:r>
                          <m:rPr>
                            <m:nor/>
                          </m:rPr>
                          <a:rPr lang="da-DK" sz="2000">
                            <a:latin typeface="Cambria Math"/>
                          </a:rPr>
                          <m:t>og</m:t>
                        </m:r>
                        <m:r>
                          <m:rPr>
                            <m:nor/>
                          </m:rPr>
                          <a:rPr lang="da-DK" sz="2000">
                            <a:latin typeface="Cambria Math"/>
                          </a:rPr>
                          <m:t> </m:t>
                        </m:r>
                        <m:r>
                          <m:rPr>
                            <m:nor/>
                          </m:rPr>
                          <a:rPr lang="da-DK" sz="2000">
                            <a:latin typeface="Cambria Math"/>
                          </a:rPr>
                          <m:t>Mand</m:t>
                        </m:r>
                      </m:e>
                    </m:d>
                    <m:r>
                      <a:rPr lang="da-DK" sz="2000">
                        <a:latin typeface="Cambria Math"/>
                      </a:rPr>
                      <m:t>=</m:t>
                    </m:r>
                    <m:r>
                      <a:rPr lang="da-DK" sz="2000" i="1">
                        <a:latin typeface="Cambria Math"/>
                      </a:rPr>
                      <m:t>𝑃</m:t>
                    </m:r>
                    <m:d>
                      <m:dPr>
                        <m:ctrlPr>
                          <a:rPr lang="da-DK" sz="2000" i="1">
                            <a:latin typeface="Cambria Math" panose="02040503050406030204" pitchFamily="18" charset="0"/>
                          </a:rPr>
                        </m:ctrlPr>
                      </m:dPr>
                      <m:e>
                        <m:r>
                          <m:rPr>
                            <m:nor/>
                          </m:rPr>
                          <a:rPr lang="da-DK" sz="2000">
                            <a:latin typeface="Cambria Math"/>
                          </a:rPr>
                          <m:t>Maskin</m:t>
                        </m:r>
                        <m:r>
                          <a:rPr lang="da-DK" sz="2000" i="1" smtClean="0">
                            <a:latin typeface="Cambria Math"/>
                            <a:ea typeface="Cambria Math"/>
                          </a:rPr>
                          <m:t>∩</m:t>
                        </m:r>
                        <m:r>
                          <m:rPr>
                            <m:nor/>
                          </m:rPr>
                          <a:rPr lang="da-DK" sz="2000">
                            <a:latin typeface="Cambria Math"/>
                            <a:ea typeface="Cambria Math"/>
                          </a:rPr>
                          <m:t>Mand</m:t>
                        </m:r>
                      </m:e>
                    </m:d>
                    <m:r>
                      <a:rPr lang="da-DK" sz="2000" i="1">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470</m:t>
                        </m:r>
                      </m:den>
                    </m:f>
                    <m:r>
                      <a:rPr lang="da-DK" sz="2000" b="0" i="1" smtClean="0">
                        <a:latin typeface="Cambria Math"/>
                        <a:ea typeface="Cambria Math"/>
                      </a:rPr>
                      <m:t>=0.47</m:t>
                    </m:r>
                  </m:oMath>
                </a14:m>
                <a:r>
                  <a:rPr lang="da-DK" sz="2000" dirty="0" smtClean="0">
                    <a:latin typeface="Cambria Math"/>
                  </a:rPr>
                  <a:t> </a:t>
                </a:r>
                <a:br>
                  <a:rPr lang="da-DK" sz="2000" dirty="0" smtClean="0">
                    <a:latin typeface="Cambria Math"/>
                  </a:rPr>
                </a:b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m:rPr>
                            <m:nor/>
                          </m:rPr>
                          <a:rPr lang="da-DK" sz="2000" b="0" i="0" smtClean="0">
                            <a:latin typeface="Cambria Math"/>
                          </a:rPr>
                          <m:t>Maskin</m:t>
                        </m:r>
                      </m:e>
                    </m:d>
                    <m:r>
                      <a:rPr lang="da-DK" sz="2000" b="0" i="1" smtClean="0">
                        <a:latin typeface="Cambria Math"/>
                        <a:ea typeface="Cambria Math"/>
                      </a:rPr>
                      <m:t>∙</m:t>
                    </m:r>
                    <m:r>
                      <a:rPr lang="da-DK" sz="2000" b="0" i="1" smtClean="0">
                        <a:latin typeface="Cambria Math"/>
                        <a:ea typeface="Cambria Math"/>
                      </a:rPr>
                      <m:t>𝑃</m:t>
                    </m:r>
                    <m:d>
                      <m:dPr>
                        <m:ctrlPr>
                          <a:rPr lang="da-DK" sz="2000" b="0" i="1" smtClean="0">
                            <a:latin typeface="Cambria Math" panose="02040503050406030204" pitchFamily="18" charset="0"/>
                            <a:ea typeface="Cambria Math"/>
                          </a:rPr>
                        </m:ctrlPr>
                      </m:dPr>
                      <m:e>
                        <m:r>
                          <m:rPr>
                            <m:nor/>
                          </m:rPr>
                          <a:rPr lang="da-DK" sz="2000" b="0" i="0" smtClean="0">
                            <a:latin typeface="Cambria Math"/>
                            <a:ea typeface="Cambria Math"/>
                          </a:rPr>
                          <m:t>Mand</m:t>
                        </m:r>
                        <m:r>
                          <m:rPr>
                            <m:nor/>
                          </m:rPr>
                          <a:rPr lang="da-DK" sz="2000" b="0" i="0" smtClean="0">
                            <a:latin typeface="Cambria Math"/>
                            <a:ea typeface="Cambria Math"/>
                          </a:rPr>
                          <m:t> | </m:t>
                        </m:r>
                        <m:r>
                          <m:rPr>
                            <m:nor/>
                          </m:rPr>
                          <a:rPr lang="da-DK" sz="2000">
                            <a:latin typeface="Cambria Math"/>
                            <a:ea typeface="Cambria Math"/>
                          </a:rPr>
                          <m:t>Maskin</m:t>
                        </m:r>
                      </m:e>
                    </m:d>
                    <m:r>
                      <a:rPr lang="da-DK" sz="2000" b="0" i="1" smtClean="0">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263</m:t>
                        </m:r>
                      </m:num>
                      <m:den>
                        <m:r>
                          <a:rPr lang="da-DK" sz="2000" b="0" i="1" smtClean="0">
                            <a:latin typeface="Cambria Math"/>
                            <a:ea typeface="Cambria Math"/>
                          </a:rPr>
                          <m:t>470</m:t>
                        </m:r>
                      </m:den>
                    </m:f>
                    <m:r>
                      <a:rPr lang="da-DK" sz="2000" b="0" i="1" smtClean="0">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263</m:t>
                        </m:r>
                      </m:den>
                    </m:f>
                    <m:r>
                      <a:rPr lang="da-DK" sz="2000" b="0" i="1" smtClean="0">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470</m:t>
                        </m:r>
                      </m:den>
                    </m:f>
                    <m:r>
                      <a:rPr lang="da-DK" sz="2000" b="0" i="1" smtClean="0">
                        <a:latin typeface="Cambria Math"/>
                        <a:ea typeface="Cambria Math"/>
                      </a:rPr>
                      <m:t>=0.47</m:t>
                    </m:r>
                  </m:oMath>
                </a14:m>
                <a:r>
                  <a:rPr lang="da-DK" sz="2000" dirty="0" smtClean="0">
                    <a:latin typeface="Cambria Math"/>
                  </a:rPr>
                  <a:t> </a:t>
                </a:r>
                <a:br>
                  <a:rPr lang="da-DK" sz="2000" dirty="0" smtClean="0">
                    <a:latin typeface="Cambria Math"/>
                  </a:rPr>
                </a:b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m:rPr>
                            <m:nor/>
                          </m:rPr>
                          <a:rPr lang="da-DK" sz="2000">
                            <a:latin typeface="Cambria Math"/>
                            <a:ea typeface="Cambria Math"/>
                          </a:rPr>
                          <m:t>Mand</m:t>
                        </m:r>
                      </m:e>
                    </m:d>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m:rPr>
                            <m:nor/>
                          </m:rPr>
                          <a:rPr lang="da-DK" sz="2000">
                            <a:latin typeface="Cambria Math"/>
                            <a:ea typeface="Cambria Math"/>
                          </a:rPr>
                          <m:t>Maskin</m:t>
                        </m:r>
                        <m:r>
                          <m:rPr>
                            <m:nor/>
                          </m:rPr>
                          <a:rPr lang="da-DK" sz="2000" b="0" i="0" smtClean="0">
                            <a:latin typeface="Cambria Math"/>
                            <a:ea typeface="Cambria Math"/>
                          </a:rPr>
                          <m:t> </m:t>
                        </m:r>
                        <m:r>
                          <m:rPr>
                            <m:nor/>
                          </m:rPr>
                          <a:rPr lang="da-DK" sz="2000">
                            <a:latin typeface="Cambria Math"/>
                            <a:ea typeface="Cambria Math"/>
                          </a:rPr>
                          <m:t>|</m:t>
                        </m:r>
                        <m:r>
                          <m:rPr>
                            <m:nor/>
                          </m:rPr>
                          <a:rPr lang="da-DK" sz="2000" b="0" i="0" smtClean="0">
                            <a:latin typeface="Cambria Math"/>
                            <a:ea typeface="Cambria Math"/>
                          </a:rPr>
                          <m:t> </m:t>
                        </m:r>
                        <m:r>
                          <m:rPr>
                            <m:nor/>
                          </m:rPr>
                          <a:rPr lang="da-DK" sz="2000">
                            <a:latin typeface="Cambria Math"/>
                            <a:ea typeface="Cambria Math"/>
                          </a:rPr>
                          <m:t>Mand</m:t>
                        </m:r>
                        <m:r>
                          <m:rPr>
                            <m:nor/>
                          </m:rPr>
                          <a:rPr lang="da-DK" sz="2000">
                            <a:latin typeface="Cambria Math"/>
                            <a:ea typeface="Cambria Math"/>
                          </a:rPr>
                          <m:t> </m:t>
                        </m:r>
                      </m:e>
                    </m:d>
                    <m:r>
                      <a:rPr lang="da-DK" sz="2000" i="1">
                        <a:latin typeface="Cambria Math"/>
                        <a:ea typeface="Cambria Math"/>
                      </a:rPr>
                      <m:t>=</m:t>
                    </m:r>
                    <m:f>
                      <m:fPr>
                        <m:ctrlPr>
                          <a:rPr lang="da-DK" sz="2000" i="1">
                            <a:latin typeface="Cambria Math" panose="02040503050406030204" pitchFamily="18" charset="0"/>
                            <a:ea typeface="Cambria Math"/>
                          </a:rPr>
                        </m:ctrlPr>
                      </m:fPr>
                      <m:num>
                        <m:r>
                          <a:rPr lang="da-DK" sz="2000" b="0" i="1" smtClean="0">
                            <a:latin typeface="Cambria Math"/>
                            <a:ea typeface="Cambria Math"/>
                          </a:rPr>
                          <m:t>334</m:t>
                        </m:r>
                      </m:num>
                      <m:den>
                        <m:r>
                          <a:rPr lang="da-DK" sz="2000" i="1">
                            <a:latin typeface="Cambria Math"/>
                            <a:ea typeface="Cambria Math"/>
                          </a:rPr>
                          <m:t>470</m:t>
                        </m:r>
                      </m:den>
                    </m:f>
                    <m:r>
                      <a:rPr lang="da-DK" sz="2000" i="1">
                        <a:latin typeface="Cambria Math"/>
                        <a:ea typeface="Cambria Math"/>
                      </a:rPr>
                      <m:t>∙</m:t>
                    </m:r>
                    <m:f>
                      <m:fP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b="0" i="1" smtClean="0">
                            <a:latin typeface="Cambria Math"/>
                            <a:ea typeface="Cambria Math"/>
                          </a:rPr>
                          <m:t>334</m:t>
                        </m:r>
                      </m:den>
                    </m:f>
                    <m:r>
                      <a:rPr lang="da-DK" sz="2000" i="1">
                        <a:latin typeface="Cambria Math"/>
                        <a:ea typeface="Cambria Math"/>
                      </a:rPr>
                      <m:t>=</m:t>
                    </m:r>
                    <m:f>
                      <m:fP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470</m:t>
                        </m:r>
                      </m:den>
                    </m:f>
                    <m:r>
                      <a:rPr lang="da-DK" sz="2000" i="1">
                        <a:latin typeface="Cambria Math"/>
                        <a:ea typeface="Cambria Math"/>
                      </a:rPr>
                      <m:t>=0.47</m:t>
                    </m:r>
                  </m:oMath>
                </a14:m>
                <a:r>
                  <a:rPr lang="da-DK" sz="2000" dirty="0" smtClean="0">
                    <a:latin typeface="Cambria Math"/>
                  </a:rPr>
                  <a:t> .</a:t>
                </a:r>
                <a:endParaRPr lang="da-DK" sz="2000" dirty="0">
                  <a:latin typeface="Cambria Math"/>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rotWithShape="1">
                <a:blip r:embed="rId3"/>
                <a:stretch>
                  <a:fillRect l="-790" t="-9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36</a:t>
            </a:fld>
            <a:endParaRPr lang="da-DK" dirty="0"/>
          </a:p>
        </p:txBody>
      </p:sp>
      <p:graphicFrame>
        <p:nvGraphicFramePr>
          <p:cNvPr id="7" name="Content Placeholder 5"/>
          <p:cNvGraphicFramePr>
            <a:graphicFrameLocks/>
          </p:cNvGraphicFramePr>
          <p:nvPr>
            <p:extLst>
              <p:ext uri="{D42A27DB-BD31-4B8C-83A1-F6EECF244321}">
                <p14:modId xmlns:p14="http://schemas.microsoft.com/office/powerpoint/2010/main" val="3100503683"/>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a:lstStyle/>
                    <a:p>
                      <a:pPr algn="ctr" fontAlgn="b"/>
                      <a:r>
                        <a:rPr lang="en-GB" sz="1800" b="1" u="none" strike="noStrike" dirty="0">
                          <a:effectLst/>
                        </a:rPr>
                        <a:t>2013</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err="1">
                          <a:effectLst/>
                        </a:rPr>
                        <a:t>Maskin</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Kemi</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a:lstStyle/>
                    <a:p>
                      <a:pPr algn="l" fontAlgn="b"/>
                      <a:r>
                        <a:rPr lang="en-GB" sz="1800" b="1" u="none" strike="noStrike" dirty="0" err="1">
                          <a:effectLst/>
                        </a:rPr>
                        <a:t>Mænd</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222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112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334</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a:lstStyle/>
                    <a:p>
                      <a:pPr algn="l" fontAlgn="b"/>
                      <a:r>
                        <a:rPr lang="en-GB" sz="1800" b="1" u="none" strike="noStrike" dirty="0" err="1">
                          <a:effectLst/>
                        </a:rPr>
                        <a:t>Kvinder</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41</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95</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a:lstStyle/>
                    <a:p>
                      <a:pPr algn="l"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263</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a:lstStyle/>
                    <a:p>
                      <a:pPr algn="r" fontAlgn="b"/>
                      <a:r>
                        <a:rPr lang="en-GB" sz="1800" u="none" strike="noStrike" dirty="0">
                          <a:effectLst/>
                        </a:rPr>
                        <a:t>470</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025426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De 7 basale regler for sandsynlighed</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startAt="6"/>
                </a:pPr>
                <a:r>
                  <a:rPr lang="da-DK" sz="2000" b="1" dirty="0" smtClean="0"/>
                  <a:t>Loven om den totale sandsynlighed</a:t>
                </a:r>
                <a:r>
                  <a:rPr lang="da-DK" sz="2000" dirty="0"/>
                  <a:t/>
                </a:r>
                <a:br>
                  <a:rPr lang="da-DK" sz="2000" dirty="0"/>
                </a:br>
                <a:r>
                  <a:rPr lang="da-DK" sz="2000" dirty="0"/>
                  <a:t>Del </a:t>
                </a:r>
                <a:r>
                  <a:rPr lang="da-DK" sz="2000" i="1" dirty="0"/>
                  <a:t>B</a:t>
                </a:r>
                <a:r>
                  <a:rPr lang="da-DK" sz="2000" dirty="0"/>
                  <a:t> op i den del, der er fælles med </a:t>
                </a:r>
                <a:r>
                  <a:rPr lang="da-DK" sz="2000" i="1" dirty="0"/>
                  <a:t>A</a:t>
                </a:r>
                <a:r>
                  <a:rPr lang="da-DK" sz="2000" dirty="0"/>
                  <a:t> og den del, der ikke er. </a:t>
                </a:r>
                <a:br>
                  <a:rPr lang="da-DK" sz="2000" dirty="0"/>
                </a:br>
                <a:r>
                  <a:rPr lang="da-DK" sz="2000"/>
                  <a:t>Benyt </a:t>
                </a:r>
                <a:r>
                  <a:rPr lang="da-DK" sz="2000" smtClean="0"/>
                  <a:t>først den additive lov (regel 4), så </a:t>
                </a:r>
                <a:r>
                  <a:rPr lang="da-DK" sz="2000"/>
                  <a:t>den </a:t>
                </a:r>
                <a:r>
                  <a:rPr lang="da-DK" sz="2000" smtClean="0"/>
                  <a:t>multiplikative </a:t>
                </a:r>
                <a:r>
                  <a:rPr lang="da-DK" sz="2000" dirty="0"/>
                  <a:t>lov </a:t>
                </a:r>
                <a:r>
                  <a:rPr lang="da-DK" sz="2000" dirty="0" smtClean="0"/>
                  <a:t>(regel 5):</a:t>
                </a:r>
                <a:r>
                  <a:rPr lang="da-DK" sz="2000" dirty="0"/>
                  <a:t/>
                </a:r>
                <a:br>
                  <a:rPr lang="da-DK" sz="2000" dirty="0"/>
                </a:br>
                <a:r>
                  <a:rPr lang="da-DK" sz="1400" dirty="0"/>
                  <a:t>  </a:t>
                </a:r>
                <a:r>
                  <a:rPr lang="da-DK" sz="2000"/>
                  <a:t/>
                </a:r>
                <a:br>
                  <a:rPr lang="da-DK" sz="2000"/>
                </a:br>
                <a14:m>
                  <m:oMath xmlns:m="http://schemas.openxmlformats.org/officeDocument/2006/math">
                    <m:r>
                      <a:rPr lang="da-DK" sz="2000" i="1">
                        <a:latin typeface="Cambria Math"/>
                      </a:rPr>
                      <m:t>𝐵</m:t>
                    </m:r>
                    <m:r>
                      <a:rPr lang="da-DK" sz="2000" i="1">
                        <a:latin typeface="Cambria Math"/>
                      </a:rPr>
                      <m:t>=</m:t>
                    </m:r>
                    <m:r>
                      <a:rPr lang="en-US" sz="2000" i="1" smtClean="0">
                        <a:latin typeface="Cambria Math" panose="02040503050406030204" pitchFamily="18" charset="0"/>
                      </a:rPr>
                      <m:t>𝐵</m:t>
                    </m:r>
                    <m:r>
                      <a:rPr lang="en-US" sz="200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e>
                        </m:acc>
                      </m:e>
                    </m:d>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e>
                    </m:acc>
                    <m:r>
                      <a:rPr lang="en-US" sz="2000" b="0" i="1" smtClean="0">
                        <a:latin typeface="Cambria Math" panose="02040503050406030204" pitchFamily="18" charset="0"/>
                      </a:rPr>
                      <m:t>)</m:t>
                    </m:r>
                    <m:r>
                      <a:rPr lang="da-DK" sz="2000" i="1">
                        <a:latin typeface="Cambria Math"/>
                        <a:ea typeface="Cambria Math"/>
                      </a:rPr>
                      <m:t>  </m:t>
                    </m:r>
                    <m:groupChr>
                      <m:groupChrPr>
                        <m:chr m:val="⇒"/>
                        <m:pos m:val="top"/>
                        <m:ctrlPr>
                          <a:rPr lang="da-DK" sz="2000" i="1">
                            <a:latin typeface="Cambria Math" panose="02040503050406030204" pitchFamily="18" charset="0"/>
                            <a:ea typeface="Cambria Math"/>
                          </a:rPr>
                        </m:ctrlPr>
                      </m:groupChrPr>
                      <m:e>
                        <m:r>
                          <m:rPr>
                            <m:brk m:alnAt="1"/>
                          </m:rPr>
                          <a:rPr lang="en-US" sz="2000" b="0" i="1" smtClean="0">
                            <a:latin typeface="Cambria Math" panose="02040503050406030204" pitchFamily="18" charset="0"/>
                            <a:ea typeface="Cambria Math"/>
                          </a:rPr>
                          <m:t> </m:t>
                        </m:r>
                      </m:e>
                    </m:groupChr>
                  </m:oMath>
                </a14:m>
                <a:r>
                  <a:rPr lang="da-DK" sz="2000" dirty="0"/>
                  <a:t> </a:t>
                </a:r>
                <a:r>
                  <a:rPr lang="da-DK" sz="2000" smtClean="0"/>
                  <a:t/>
                </a:r>
                <a:br>
                  <a:rPr lang="da-DK" sz="2000" smtClean="0"/>
                </a:b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𝐵</m:t>
                        </m:r>
                      </m:e>
                    </m:d>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r>
                      <a:rPr lang="en-US" sz="2000" i="1">
                        <a:latin typeface="Cambria Math" panose="02040503050406030204" pitchFamily="18" charset="0"/>
                      </a:rPr>
                      <m:t>)</m:t>
                    </m:r>
                    <m:r>
                      <a:rPr lang="en-US" sz="2000" b="0" i="1" smtClean="0">
                        <a:latin typeface="Cambria Math" panose="02040503050406030204" pitchFamily="18" charset="0"/>
                      </a:rPr>
                      <m:t>)</m:t>
                    </m:r>
                    <m:r>
                      <a:rPr lang="da-DK" sz="2000" i="1">
                        <a:latin typeface="Cambria Math"/>
                        <a:ea typeface="Cambria Math"/>
                      </a:rPr>
                      <m:t>  </m:t>
                    </m:r>
                    <m:groupChr>
                      <m:groupChrPr>
                        <m:chr m:val="⇒"/>
                        <m:pos m:val="top"/>
                        <m:ctrlPr>
                          <a:rPr lang="da-DK" sz="2000" i="1">
                            <a:latin typeface="Cambria Math" panose="02040503050406030204" pitchFamily="18" charset="0"/>
                            <a:ea typeface="Cambria Math"/>
                          </a:rPr>
                        </m:ctrlPr>
                      </m:groupChrPr>
                      <m:e>
                        <m:r>
                          <m:rPr>
                            <m:brk m:alnAt="1"/>
                          </m:rPr>
                          <a:rPr lang="en-US" sz="2000" b="0" i="1" smtClean="0">
                            <a:latin typeface="Cambria Math" panose="02040503050406030204" pitchFamily="18" charset="0"/>
                            <a:ea typeface="Cambria Math"/>
                          </a:rPr>
                          <m:t> </m:t>
                        </m:r>
                      </m:e>
                    </m:groupChr>
                  </m:oMath>
                </a14:m>
                <a:r>
                  <a:rPr lang="da-DK" sz="2000" dirty="0" smtClean="0"/>
                  <a:t> </a:t>
                </a:r>
                <a:r>
                  <a:rPr lang="da-DK" sz="2000" dirty="0"/>
                  <a:t/>
                </a:r>
                <a:br>
                  <a:rPr lang="da-DK" sz="2000" dirty="0"/>
                </a:b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e>
                    </m:d>
                    <m:r>
                      <a:rPr lang="da-DK" sz="2000" i="1">
                        <a:latin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r>
                          <a:rPr lang="da-DK" sz="2000" i="1">
                            <a:latin typeface="Cambria Math"/>
                            <a:ea typeface="Cambria Math"/>
                          </a:rPr>
                          <m:t>∩</m:t>
                        </m:r>
                        <m:r>
                          <a:rPr lang="da-DK" sz="2000" i="1">
                            <a:latin typeface="Cambria Math"/>
                            <a:ea typeface="Cambria Math"/>
                          </a:rPr>
                          <m:t>𝐴</m:t>
                        </m:r>
                      </m:e>
                    </m:d>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a:rPr lang="da-DK" sz="2000" i="1">
                            <a:latin typeface="Cambria Math"/>
                            <a:ea typeface="Cambria Math"/>
                          </a:rPr>
                          <m:t>𝐵</m:t>
                        </m:r>
                        <m:r>
                          <a:rPr lang="da-DK" sz="2000" i="1">
                            <a:latin typeface="Cambria Math"/>
                            <a:ea typeface="Cambria Math"/>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e>
                    </m:d>
                    <m:r>
                      <a:rPr lang="da-DK" sz="2000" i="1">
                        <a:latin typeface="Cambria Math"/>
                        <a:ea typeface="Cambria Math"/>
                      </a:rPr>
                      <m:t>  </m:t>
                    </m:r>
                    <m:groupChr>
                      <m:groupChrPr>
                        <m:chr m:val="⇒"/>
                        <m:pos m:val="top"/>
                        <m:ctrlPr>
                          <a:rPr lang="da-DK" sz="2000" i="1">
                            <a:latin typeface="Cambria Math" panose="02040503050406030204" pitchFamily="18" charset="0"/>
                            <a:ea typeface="Cambria Math"/>
                          </a:rPr>
                        </m:ctrlPr>
                      </m:groupChrPr>
                      <m:e>
                        <m:r>
                          <m:rPr>
                            <m:brk m:alnAt="1"/>
                          </m:rPr>
                          <a:rPr lang="en-US" sz="2000" b="0" i="1" smtClean="0">
                            <a:latin typeface="Cambria Math" panose="02040503050406030204" pitchFamily="18" charset="0"/>
                            <a:ea typeface="Cambria Math"/>
                          </a:rPr>
                          <m:t> </m:t>
                        </m:r>
                      </m:e>
                    </m:groupChr>
                    <m:r>
                      <m:rPr>
                        <m:nor/>
                      </m:rPr>
                      <a:rPr lang="da-DK" sz="2000" dirty="0"/>
                      <m:t> </m:t>
                    </m:r>
                  </m:oMath>
                </a14:m>
                <a:r>
                  <a:rPr lang="da-DK" sz="2000" dirty="0" smtClean="0"/>
                  <a:t> </a:t>
                </a:r>
                <a:r>
                  <a:rPr lang="da-DK" sz="2000" dirty="0"/>
                  <a:t/>
                </a:r>
                <a:br>
                  <a:rPr lang="da-DK" sz="2000" dirty="0"/>
                </a:b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e>
                    </m:d>
                    <m:r>
                      <a:rPr lang="da-DK" sz="2000" i="1">
                        <a:latin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r>
                          <a:rPr lang="da-DK" sz="2000" i="1">
                            <a:latin typeface="Cambria Math"/>
                          </a:rPr>
                          <m:t> | </m:t>
                        </m:r>
                        <m:r>
                          <a:rPr lang="da-DK" sz="2000" i="1">
                            <a:latin typeface="Cambria Math"/>
                            <a:ea typeface="Cambria Math"/>
                          </a:rPr>
                          <m:t>𝐴</m:t>
                        </m:r>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i="1">
                        <a:latin typeface="Cambria Math"/>
                        <a:ea typeface="Cambria Math"/>
                      </a:rPr>
                      <m:t>𝐴</m:t>
                    </m:r>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a:rPr lang="da-DK" sz="2000" i="1">
                            <a:latin typeface="Cambria Math"/>
                            <a:ea typeface="Cambria Math"/>
                          </a:rPr>
                          <m:t>𝐵</m:t>
                        </m:r>
                        <m:r>
                          <a:rPr lang="da-DK" sz="2000" i="1">
                            <a:latin typeface="Cambria Math"/>
                            <a:ea typeface="Cambria Math"/>
                          </a:rPr>
                          <m:t> | </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r>
                      <a:rPr lang="da-DK" sz="2000" i="1">
                        <a:latin typeface="Cambria Math"/>
                        <a:ea typeface="Cambria Math"/>
                      </a:rPr>
                      <m:t>)</m:t>
                    </m:r>
                  </m:oMath>
                </a14:m>
                <a:r>
                  <a:rPr lang="da-DK" sz="2000" dirty="0" smtClean="0"/>
                  <a:t> </a:t>
                </a:r>
                <a:r>
                  <a:rPr lang="da-DK" sz="2000" dirty="0"/>
                  <a:t/>
                </a:r>
                <a:br>
                  <a:rPr lang="da-DK" sz="2000" dirty="0"/>
                </a:br>
                <a:r>
                  <a:rPr lang="da-DK" sz="1100"/>
                  <a:t> </a:t>
                </a:r>
                <a:endParaRPr lang="da-DK" sz="2000" dirty="0"/>
              </a:p>
              <a:p>
                <a:pPr marL="444500" indent="0">
                  <a:buNone/>
                </a:pPr>
                <a:r>
                  <a:rPr lang="da-DK" sz="2000" dirty="0"/>
                  <a:t>F.eks.: </a:t>
                </a:r>
                <a:r>
                  <a:rPr lang="da-DK" sz="2000" i="1" dirty="0">
                    <a:latin typeface="Cambria Math"/>
                  </a:rPr>
                  <a:t/>
                </a:r>
                <a:br>
                  <a:rPr lang="da-DK" sz="2000" i="1" dirty="0">
                    <a:latin typeface="Cambria Math"/>
                  </a:rPr>
                </a:br>
                <a14:m>
                  <m:oMathPara xmlns:m="http://schemas.openxmlformats.org/officeDocument/2006/math">
                    <m:oMathParaPr>
                      <m:jc m:val="centerGroup"/>
                    </m:oMathParaPr>
                    <m:oMath xmlns:m="http://schemas.openxmlformats.org/officeDocument/2006/math">
                      <m:r>
                        <a:rPr lang="da-DK" sz="2000" i="1">
                          <a:latin typeface="Cambria Math"/>
                        </a:rPr>
                        <m:t>𝑃</m:t>
                      </m:r>
                      <m:d>
                        <m:dPr>
                          <m:ctrlPr>
                            <a:rPr lang="da-DK" sz="2000" i="1">
                              <a:latin typeface="Cambria Math" panose="02040503050406030204" pitchFamily="18" charset="0"/>
                            </a:rPr>
                          </m:ctrlPr>
                        </m:dPr>
                        <m:e>
                          <m:r>
                            <m:rPr>
                              <m:nor/>
                            </m:rPr>
                            <a:rPr lang="da-DK" sz="2000">
                              <a:latin typeface="Cambria Math"/>
                            </a:rPr>
                            <m:t>Mand</m:t>
                          </m:r>
                        </m:e>
                      </m:d>
                      <m:r>
                        <a:rPr lang="da-DK" sz="2000" i="1">
                          <a:latin typeface="Cambria Math"/>
                        </a:rPr>
                        <m:t>=</m:t>
                      </m:r>
                      <m:r>
                        <a:rPr lang="da-DK" sz="2000" i="1">
                          <a:latin typeface="Cambria Math"/>
                        </a:rPr>
                        <m:t>𝑃</m:t>
                      </m:r>
                      <m:d>
                        <m:dPr>
                          <m:ctrlPr>
                            <a:rPr lang="da-DK" sz="2000" i="1">
                              <a:latin typeface="Cambria Math" panose="02040503050406030204" pitchFamily="18" charset="0"/>
                            </a:rPr>
                          </m:ctrlPr>
                        </m:dPr>
                        <m:e>
                          <m:r>
                            <m:rPr>
                              <m:nor/>
                            </m:rPr>
                            <a:rPr lang="da-DK" sz="2000">
                              <a:latin typeface="Cambria Math"/>
                            </a:rPr>
                            <m:t>Mand</m:t>
                          </m:r>
                          <m:r>
                            <m:rPr>
                              <m:nor/>
                            </m:rPr>
                            <a:rPr lang="da-DK" sz="2000">
                              <a:latin typeface="Cambria Math"/>
                            </a:rPr>
                            <m:t> | </m:t>
                          </m:r>
                          <m:r>
                            <m:rPr>
                              <m:nor/>
                            </m:rPr>
                            <a:rPr lang="da-DK" sz="2000">
                              <a:latin typeface="Cambria Math"/>
                            </a:rPr>
                            <m:t>Maskin</m:t>
                          </m:r>
                        </m:e>
                      </m:d>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m:rPr>
                              <m:nor/>
                            </m:rPr>
                            <a:rPr lang="da-DK" sz="2000">
                              <a:latin typeface="Cambria Math"/>
                              <a:ea typeface="Cambria Math"/>
                            </a:rPr>
                            <m:t>Maskin</m:t>
                          </m:r>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m:rPr>
                          <m:nor/>
                        </m:rPr>
                        <a:rPr lang="da-DK" sz="2000">
                          <a:latin typeface="Cambria Math"/>
                          <a:ea typeface="Cambria Math"/>
                        </a:rPr>
                        <m:t>Mand</m:t>
                      </m:r>
                      <m:r>
                        <m:rPr>
                          <m:nor/>
                        </m:rPr>
                        <a:rPr lang="da-DK" sz="2000">
                          <a:latin typeface="Cambria Math"/>
                          <a:ea typeface="Cambria Math"/>
                        </a:rPr>
                        <m:t> | </m:t>
                      </m:r>
                      <m:r>
                        <m:rPr>
                          <m:nor/>
                        </m:rPr>
                        <a:rPr lang="da-DK" sz="2000">
                          <a:latin typeface="Cambria Math"/>
                          <a:ea typeface="Cambria Math"/>
                        </a:rPr>
                        <m:t>Kemi</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m:rPr>
                          <m:nor/>
                        </m:rPr>
                        <a:rPr lang="da-DK" sz="2000">
                          <a:latin typeface="Cambria Math"/>
                          <a:ea typeface="Cambria Math"/>
                        </a:rPr>
                        <m:t>Kemi</m:t>
                      </m:r>
                      <m:r>
                        <a:rPr lang="da-DK" sz="2000" i="1">
                          <a:latin typeface="Cambria Math"/>
                          <a:ea typeface="Cambria Math"/>
                        </a:rPr>
                        <m:t>)</m:t>
                      </m:r>
                    </m:oMath>
                  </m:oMathPara>
                </a14:m>
                <a:r>
                  <a:rPr lang="da-DK" sz="2000" dirty="0"/>
                  <a:t/>
                </a:r>
                <a:br>
                  <a:rPr lang="da-DK" sz="2000" dirty="0"/>
                </a:br>
                <a:endParaRPr lang="da-DK" sz="2000" dirty="0"/>
              </a:p>
              <a:p>
                <a:pPr marL="444500" indent="0">
                  <a:buNone/>
                </a:pPr>
                <a:r>
                  <a:rPr lang="da-DK" sz="2000" dirty="0"/>
                  <a:t>Generelt: Ikke kun maskin- og kemiingeniører, men mange typer ingeniør. Så er </a:t>
                </a:r>
                <a14:m>
                  <m:oMath xmlns:m="http://schemas.openxmlformats.org/officeDocument/2006/math">
                    <m:r>
                      <a:rPr lang="da-DK" sz="2000" i="1" dirty="0" smtClean="0">
                        <a:latin typeface="Cambria Math" panose="02040503050406030204" pitchFamily="18" charset="0"/>
                      </a:rPr>
                      <m:t>𝐴</m:t>
                    </m:r>
                  </m:oMath>
                </a14:m>
                <a:r>
                  <a:rPr lang="da-DK" sz="2000" dirty="0"/>
                  <a:t> opdelt i </a:t>
                </a:r>
                <a14:m>
                  <m:oMath xmlns:m="http://schemas.openxmlformats.org/officeDocument/2006/math">
                    <m:r>
                      <a:rPr lang="da-DK" sz="2000" i="1" dirty="0" smtClean="0">
                        <a:latin typeface="Cambria Math" panose="02040503050406030204" pitchFamily="18" charset="0"/>
                      </a:rPr>
                      <m:t>𝑛</m:t>
                    </m:r>
                  </m:oMath>
                </a14:m>
                <a:r>
                  <a:rPr lang="da-DK" sz="2000" dirty="0"/>
                  <a:t> gensidigt udelukkende hændelser </a:t>
                </a:r>
                <a14:m>
                  <m:oMath xmlns:m="http://schemas.openxmlformats.org/officeDocument/2006/math">
                    <m:r>
                      <a:rPr lang="da-DK" sz="2000" i="1">
                        <a:latin typeface="Cambria Math"/>
                      </a:rPr>
                      <m:t>𝐴</m:t>
                    </m:r>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𝐴</m:t>
                        </m:r>
                      </m:e>
                      <m:sub>
                        <m:r>
                          <a:rPr lang="da-DK" sz="2000" i="1">
                            <a:latin typeface="Cambria Math"/>
                          </a:rPr>
                          <m:t>1</m:t>
                        </m:r>
                      </m:sub>
                    </m:sSub>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2</m:t>
                        </m:r>
                      </m:sub>
                    </m:sSub>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𝑛</m:t>
                        </m:r>
                      </m:sub>
                    </m:sSub>
                  </m:oMath>
                </a14:m>
                <a:r>
                  <a:rPr lang="da-DK" sz="2000" dirty="0"/>
                  <a:t> </a:t>
                </a:r>
                <a:br>
                  <a:rPr lang="da-DK" sz="2000" dirty="0"/>
                </a:br>
                <a:r>
                  <a:rPr lang="da-DK" sz="2000" dirty="0"/>
                  <a:t> </a:t>
                </a:r>
                <a:br>
                  <a:rPr lang="da-DK" sz="2000" dirty="0"/>
                </a:br>
                <a14:m>
                  <m:oMathPara xmlns:m="http://schemas.openxmlformats.org/officeDocument/2006/math">
                    <m:oMathParaPr>
                      <m:jc m:val="centerGroup"/>
                    </m:oMathParaPr>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e>
                      </m:d>
                      <m:r>
                        <a:rPr lang="da-DK" sz="2000" i="1">
                          <a:latin typeface="Cambria Math"/>
                        </a:rPr>
                        <m:t>= </m:t>
                      </m:r>
                      <m:nary>
                        <m:naryPr>
                          <m:chr m:val="∑"/>
                          <m:ctrlPr>
                            <a:rPr lang="da-DK" sz="2000" i="1">
                              <a:latin typeface="Cambria Math" panose="02040503050406030204" pitchFamily="18" charset="0"/>
                            </a:rPr>
                          </m:ctrlPr>
                        </m:naryPr>
                        <m:sub>
                          <m:r>
                            <m:rPr>
                              <m:brk m:alnAt="23"/>
                            </m:rPr>
                            <a:rPr lang="da-DK" sz="2000" i="1">
                              <a:latin typeface="Cambria Math"/>
                            </a:rPr>
                            <m:t>𝑖</m:t>
                          </m:r>
                          <m:r>
                            <a:rPr lang="da-DK" sz="2000" i="1">
                              <a:latin typeface="Cambria Math"/>
                            </a:rPr>
                            <m:t>=1</m:t>
                          </m:r>
                        </m:sub>
                        <m:sup>
                          <m:r>
                            <a:rPr lang="da-DK" sz="2000" i="1">
                              <a:latin typeface="Cambria Math"/>
                            </a:rPr>
                            <m:t>𝑛</m:t>
                          </m:r>
                        </m:sup>
                        <m:e>
                          <m:r>
                            <a:rPr lang="da-DK" sz="2000" i="1">
                              <a:latin typeface="Cambria Math"/>
                            </a:rPr>
                            <m:t>𝑃</m:t>
                          </m:r>
                          <m:d>
                            <m:dPr>
                              <m:endChr m:val="|"/>
                              <m:ctrlPr>
                                <a:rPr lang="da-DK" sz="2000" i="1">
                                  <a:latin typeface="Cambria Math" panose="02040503050406030204" pitchFamily="18" charset="0"/>
                                </a:rPr>
                              </m:ctrlPr>
                            </m:dPr>
                            <m:e>
                              <m:r>
                                <a:rPr lang="da-DK" sz="2000" i="1">
                                  <a:latin typeface="Cambria Math"/>
                                </a:rPr>
                                <m:t>𝐵</m:t>
                              </m:r>
                              <m:r>
                                <a:rPr lang="da-DK" sz="2000" i="1">
                                  <a:latin typeface="Cambria Math"/>
                                </a:rPr>
                                <m:t> </m:t>
                              </m:r>
                            </m:e>
                          </m:d>
                          <m:sSub>
                            <m:sSubPr>
                              <m:ctrlPr>
                                <a:rPr lang="da-DK" sz="2000" i="1">
                                  <a:latin typeface="Cambria Math" panose="02040503050406030204" pitchFamily="18" charset="0"/>
                                </a:rPr>
                              </m:ctrlPr>
                            </m:sSubPr>
                            <m:e>
                              <m:r>
                                <a:rPr lang="da-DK" sz="2000" i="1">
                                  <a:latin typeface="Cambria Math"/>
                                </a:rPr>
                                <m:t> </m:t>
                              </m:r>
                              <m:r>
                                <a:rPr lang="da-DK" sz="2000" i="1">
                                  <a:latin typeface="Cambria Math"/>
                                </a:rPr>
                                <m:t>𝐴</m:t>
                              </m:r>
                            </m:e>
                            <m:sub>
                              <m:r>
                                <a:rPr lang="da-DK" sz="2000" i="1">
                                  <a:latin typeface="Cambria Math"/>
                                </a:rPr>
                                <m:t>𝑖</m:t>
                              </m:r>
                            </m:sub>
                          </m:sSub>
                          <m:r>
                            <a:rPr lang="da-DK" sz="2000" i="1">
                              <a:latin typeface="Cambria Math"/>
                            </a:rPr>
                            <m:t>)</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𝑖</m:t>
                              </m:r>
                            </m:sub>
                          </m:sSub>
                          <m:r>
                            <a:rPr lang="da-DK" sz="2000" i="1">
                              <a:latin typeface="Cambria Math"/>
                              <a:ea typeface="Cambria Math"/>
                            </a:rPr>
                            <m:t>)</m:t>
                          </m:r>
                        </m:e>
                      </m:nary>
                    </m:oMath>
                  </m:oMathPara>
                </a14:m>
                <a:endParaRPr lang="en-GB"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96" t="-780" r="-14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37</a:t>
            </a:fld>
            <a:endParaRPr lang="da-DK" dirty="0"/>
          </a:p>
        </p:txBody>
      </p:sp>
      <p:grpSp>
        <p:nvGrpSpPr>
          <p:cNvPr id="5" name="Group 4"/>
          <p:cNvGrpSpPr/>
          <p:nvPr/>
        </p:nvGrpSpPr>
        <p:grpSpPr>
          <a:xfrm>
            <a:off x="5796136" y="2091758"/>
            <a:ext cx="3103644" cy="1985314"/>
            <a:chOff x="5796136" y="1775673"/>
            <a:chExt cx="3103644" cy="1985314"/>
          </a:xfrm>
        </p:grpSpPr>
        <p:grpSp>
          <p:nvGrpSpPr>
            <p:cNvPr id="6" name="Group 5"/>
            <p:cNvGrpSpPr/>
            <p:nvPr/>
          </p:nvGrpSpPr>
          <p:grpSpPr>
            <a:xfrm>
              <a:off x="5796136" y="2114227"/>
              <a:ext cx="3099783" cy="1646760"/>
              <a:chOff x="5100674" y="2772456"/>
              <a:chExt cx="3795245" cy="2016224"/>
            </a:xfrm>
          </p:grpSpPr>
          <p:sp>
            <p:nvSpPr>
              <p:cNvPr id="13" name="Rectangle 12"/>
              <p:cNvSpPr/>
              <p:nvPr/>
            </p:nvSpPr>
            <p:spPr>
              <a:xfrm>
                <a:off x="5100674" y="2772456"/>
                <a:ext cx="3795245" cy="201622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p:cNvSpPr/>
              <p:nvPr/>
            </p:nvSpPr>
            <p:spPr>
              <a:xfrm>
                <a:off x="5575079" y="3001015"/>
                <a:ext cx="1789084" cy="1491161"/>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p:cNvSpPr/>
              <p:nvPr/>
            </p:nvSpPr>
            <p:spPr>
              <a:xfrm>
                <a:off x="6395226" y="3001015"/>
                <a:ext cx="1789084" cy="1491161"/>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mc:AlternateContent xmlns:mc="http://schemas.openxmlformats.org/markup-compatibility/2006" xmlns:a14="http://schemas.microsoft.com/office/drawing/2010/main">
          <mc:Choice Requires="a14">
            <p:sp>
              <p:nvSpPr>
                <p:cNvPr id="7" name="Rectangle 6"/>
                <p:cNvSpPr/>
                <p:nvPr/>
              </p:nvSpPr>
              <p:spPr>
                <a:xfrm>
                  <a:off x="6840976" y="2725194"/>
                  <a:ext cx="73379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1600" i="1">
                            <a:latin typeface="Cambria Math"/>
                          </a:rPr>
                          <m:t>𝐵</m:t>
                        </m:r>
                        <m:r>
                          <a:rPr lang="da-DK" sz="1600" i="1">
                            <a:latin typeface="Cambria Math"/>
                            <a:ea typeface="Cambria Math"/>
                          </a:rPr>
                          <m:t>∩</m:t>
                        </m:r>
                        <m:r>
                          <a:rPr lang="da-DK" sz="1600" i="1">
                            <a:latin typeface="Cambria Math"/>
                            <a:ea typeface="Cambria Math"/>
                          </a:rPr>
                          <m:t>𝐴</m:t>
                        </m:r>
                      </m:oMath>
                    </m:oMathPara>
                  </a14:m>
                  <a:endParaRPr lang="en-GB" sz="1600" dirty="0"/>
                </a:p>
              </p:txBody>
            </p:sp>
          </mc:Choice>
          <mc:Fallback xmlns="">
            <p:sp>
              <p:nvSpPr>
                <p:cNvPr id="7" name="Rectangle 6"/>
                <p:cNvSpPr>
                  <a:spLocks noRot="1" noChangeAspect="1" noMove="1" noResize="1" noEditPoints="1" noAdjustHandles="1" noChangeArrowheads="1" noChangeShapeType="1" noTextEdit="1"/>
                </p:cNvSpPr>
                <p:nvPr/>
              </p:nvSpPr>
              <p:spPr>
                <a:xfrm>
                  <a:off x="6840976" y="2725194"/>
                  <a:ext cx="733791" cy="338554"/>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589950" y="2764516"/>
                  <a:ext cx="733791" cy="3391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a:rPr>
                          <m:t>𝐵</m:t>
                        </m:r>
                        <m:r>
                          <a:rPr lang="da-DK" sz="1600" i="1">
                            <a:latin typeface="Cambria Math"/>
                            <a:ea typeface="Cambria Math"/>
                          </a:rPr>
                          <m:t>∩</m:t>
                        </m:r>
                        <m:acc>
                          <m:accPr>
                            <m:chr m:val="̅"/>
                            <m:ctrlPr>
                              <a:rPr lang="en-GB" sz="1600" i="1">
                                <a:latin typeface="Cambria Math" panose="02040503050406030204" pitchFamily="18" charset="0"/>
                              </a:rPr>
                            </m:ctrlPr>
                          </m:accPr>
                          <m:e>
                            <m:r>
                              <a:rPr lang="en-US" sz="1600" i="1">
                                <a:latin typeface="Cambria Math" panose="02040503050406030204" pitchFamily="18" charset="0"/>
                              </a:rPr>
                              <m:t>𝐴</m:t>
                            </m:r>
                          </m:e>
                        </m:acc>
                      </m:oMath>
                    </m:oMathPara>
                  </a14:m>
                  <a:endParaRPr lang="en-GB" sz="1600" dirty="0"/>
                </a:p>
              </p:txBody>
            </p:sp>
          </mc:Choice>
          <mc:Fallback xmlns="">
            <p:sp>
              <p:nvSpPr>
                <p:cNvPr id="8" name="Rectangle 7"/>
                <p:cNvSpPr>
                  <a:spLocks noRot="1" noChangeAspect="1" noMove="1" noResize="1" noEditPoints="1" noAdjustHandles="1" noChangeArrowheads="1" noChangeShapeType="1" noTextEdit="1"/>
                </p:cNvSpPr>
                <p:nvPr/>
              </p:nvSpPr>
              <p:spPr>
                <a:xfrm>
                  <a:off x="7589950" y="2764516"/>
                  <a:ext cx="733791" cy="339132"/>
                </a:xfrm>
                <a:prstGeom prst="rect">
                  <a:avLst/>
                </a:prstGeom>
                <a:blipFill>
                  <a:blip r:embed="rId6"/>
                  <a:stretch>
                    <a:fillRect r="-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129049" y="2299290"/>
                  <a:ext cx="3713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1600" i="1">
                            <a:latin typeface="Cambria Math"/>
                          </a:rPr>
                          <m:t>𝐵</m:t>
                        </m:r>
                      </m:oMath>
                    </m:oMathPara>
                  </a14:m>
                  <a:endParaRPr lang="en-GB" sz="1600" dirty="0"/>
                </a:p>
              </p:txBody>
            </p:sp>
          </mc:Choice>
          <mc:Fallback xmlns="">
            <p:sp>
              <p:nvSpPr>
                <p:cNvPr id="16" name="Rectangle 15"/>
                <p:cNvSpPr>
                  <a:spLocks noRot="1" noChangeAspect="1" noMove="1" noResize="1" noEditPoints="1" noAdjustHandles="1" noChangeArrowheads="1" noChangeShapeType="1" noTextEdit="1"/>
                </p:cNvSpPr>
                <p:nvPr/>
              </p:nvSpPr>
              <p:spPr>
                <a:xfrm>
                  <a:off x="8129049" y="2299290"/>
                  <a:ext cx="371320" cy="338554"/>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014718" y="2301649"/>
                  <a:ext cx="36298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1600" b="0" i="1" smtClean="0">
                            <a:latin typeface="Cambria Math"/>
                          </a:rPr>
                          <m:t>𝐴</m:t>
                        </m:r>
                      </m:oMath>
                    </m:oMathPara>
                  </a14:m>
                  <a:endParaRPr lang="en-GB" sz="1600" dirty="0"/>
                </a:p>
              </p:txBody>
            </p:sp>
          </mc:Choice>
          <mc:Fallback xmlns="">
            <p:sp>
              <p:nvSpPr>
                <p:cNvPr id="17" name="Rectangle 16"/>
                <p:cNvSpPr>
                  <a:spLocks noRot="1" noChangeAspect="1" noMove="1" noResize="1" noEditPoints="1" noAdjustHandles="1" noChangeArrowheads="1" noChangeShapeType="1" noTextEdit="1"/>
                </p:cNvSpPr>
                <p:nvPr/>
              </p:nvSpPr>
              <p:spPr>
                <a:xfrm>
                  <a:off x="6014718" y="2301649"/>
                  <a:ext cx="362984" cy="338554"/>
                </a:xfrm>
                <a:prstGeom prst="rect">
                  <a:avLst/>
                </a:prstGeom>
                <a:blipFill rotWithShape="1">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318273" y="3259723"/>
                  <a:ext cx="362984" cy="3391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1600" i="1" smtClean="0">
                                <a:latin typeface="Cambria Math" panose="02040503050406030204" pitchFamily="18" charset="0"/>
                              </a:rPr>
                            </m:ctrlPr>
                          </m:accPr>
                          <m:e>
                            <m:r>
                              <a:rPr lang="en-US" sz="1600" b="0" i="1" smtClean="0">
                                <a:latin typeface="Cambria Math" panose="02040503050406030204" pitchFamily="18" charset="0"/>
                              </a:rPr>
                              <m:t>𝐴</m:t>
                            </m:r>
                          </m:e>
                        </m:acc>
                      </m:oMath>
                    </m:oMathPara>
                  </a14:m>
                  <a:endParaRPr lang="en-GB" sz="1600" dirty="0"/>
                </a:p>
              </p:txBody>
            </p:sp>
          </mc:Choice>
          <mc:Fallback xmlns="">
            <p:sp>
              <p:nvSpPr>
                <p:cNvPr id="11" name="Rectangle 10"/>
                <p:cNvSpPr>
                  <a:spLocks noRot="1" noChangeAspect="1" noMove="1" noResize="1" noEditPoints="1" noAdjustHandles="1" noChangeArrowheads="1" noChangeShapeType="1" noTextEdit="1"/>
                </p:cNvSpPr>
                <p:nvPr/>
              </p:nvSpPr>
              <p:spPr>
                <a:xfrm>
                  <a:off x="8318273" y="3259723"/>
                  <a:ext cx="362984" cy="339132"/>
                </a:xfrm>
                <a:prstGeom prst="rect">
                  <a:avLst/>
                </a:prstGeom>
                <a:blipFill>
                  <a:blip r:embed="rId9"/>
                  <a:stretch>
                    <a:fillRect r="-237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523523" y="1775673"/>
                  <a:ext cx="37625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1600" b="0" i="1" smtClean="0">
                            <a:latin typeface="Cambria Math"/>
                          </a:rPr>
                          <m:t>𝑈</m:t>
                        </m:r>
                      </m:oMath>
                    </m:oMathPara>
                  </a14:m>
                  <a:endParaRPr lang="en-GB" sz="1600" dirty="0"/>
                </a:p>
              </p:txBody>
            </p:sp>
          </mc:Choice>
          <mc:Fallback xmlns="">
            <p:sp>
              <p:nvSpPr>
                <p:cNvPr id="19" name="Rectangle 18"/>
                <p:cNvSpPr>
                  <a:spLocks noRot="1" noChangeAspect="1" noMove="1" noResize="1" noEditPoints="1" noAdjustHandles="1" noChangeArrowheads="1" noChangeShapeType="1" noTextEdit="1"/>
                </p:cNvSpPr>
                <p:nvPr/>
              </p:nvSpPr>
              <p:spPr>
                <a:xfrm>
                  <a:off x="8523523" y="1775673"/>
                  <a:ext cx="376257" cy="338554"/>
                </a:xfrm>
                <a:prstGeom prst="rect">
                  <a:avLst/>
                </a:prstGeom>
                <a:blipFill rotWithShape="1">
                  <a:blip r:embed="rId10"/>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7572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a-DK"/>
              <a:t>Eksempel for de basale regler for sandsynlighed</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6"/>
                </a:pPr>
                <a:r>
                  <a:rPr lang="da-DK" sz="2000" dirty="0" smtClean="0">
                    <a:solidFill>
                      <a:schemeClr val="accent1">
                        <a:lumMod val="75000"/>
                      </a:schemeClr>
                    </a:solidFill>
                  </a:rPr>
                  <a:t>Total sandsynlighed</a:t>
                </a:r>
                <a:r>
                  <a:rPr lang="da-DK" sz="2000" dirty="0" smtClean="0"/>
                  <a:t>: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𝐵</m:t>
                        </m:r>
                      </m:e>
                    </m:d>
                    <m:r>
                      <a:rPr lang="da-DK" sz="2000" b="0" i="1" smtClean="0">
                        <a:latin typeface="Cambria Math"/>
                      </a:rPr>
                      <m:t>=</m:t>
                    </m:r>
                    <m:nary>
                      <m:naryPr>
                        <m:chr m:val="∑"/>
                        <m:ctrlPr>
                          <a:rPr lang="da-DK" sz="2000" b="0" i="1" smtClean="0">
                            <a:latin typeface="Cambria Math" panose="02040503050406030204" pitchFamily="18" charset="0"/>
                          </a:rPr>
                        </m:ctrlPr>
                      </m:naryPr>
                      <m:sub>
                        <m:r>
                          <m:rPr>
                            <m:brk m:alnAt="23"/>
                          </m:rPr>
                          <a:rPr lang="da-DK" sz="2000" b="0" i="1" smtClean="0">
                            <a:latin typeface="Cambria Math"/>
                          </a:rPr>
                          <m:t>𝑖</m:t>
                        </m:r>
                        <m:r>
                          <a:rPr lang="da-DK" sz="2000" b="0" i="1" smtClean="0">
                            <a:latin typeface="Cambria Math"/>
                          </a:rPr>
                          <m:t>=1</m:t>
                        </m:r>
                      </m:sub>
                      <m:sup>
                        <m:r>
                          <a:rPr lang="da-DK" sz="2000" b="0" i="1" smtClean="0">
                            <a:latin typeface="Cambria Math"/>
                          </a:rPr>
                          <m:t>𝑛</m:t>
                        </m:r>
                      </m:sup>
                      <m:e>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𝐵</m:t>
                            </m:r>
                          </m:e>
                          <m:e>
                            <m:sSub>
                              <m:sSubPr>
                                <m:ctrlPr>
                                  <a:rPr lang="da-DK" sz="2000" b="0" i="1" smtClean="0">
                                    <a:latin typeface="Cambria Math" panose="02040503050406030204" pitchFamily="18" charset="0"/>
                                  </a:rPr>
                                </m:ctrlPr>
                              </m:sSubPr>
                              <m:e>
                                <m:r>
                                  <a:rPr lang="da-DK" sz="2000" b="0" i="1" smtClean="0">
                                    <a:latin typeface="Cambria Math"/>
                                  </a:rPr>
                                  <m:t>𝐴</m:t>
                                </m:r>
                              </m:e>
                              <m:sub>
                                <m:r>
                                  <a:rPr lang="da-DK" sz="2000" b="0" i="1" smtClean="0">
                                    <a:latin typeface="Cambria Math"/>
                                  </a:rPr>
                                  <m:t>𝑖</m:t>
                                </m:r>
                              </m:sub>
                            </m:sSub>
                          </m:e>
                        </m:d>
                        <m:r>
                          <a:rPr lang="da-DK" sz="2000" b="0" i="1" smtClean="0">
                            <a:latin typeface="Cambria Math"/>
                            <a:ea typeface="Cambria Math"/>
                          </a:rPr>
                          <m:t>∙</m:t>
                        </m:r>
                        <m:r>
                          <a:rPr lang="da-DK" sz="2000" b="0" i="1" smtClean="0">
                            <a:latin typeface="Cambria Math"/>
                            <a:ea typeface="Cambria Math"/>
                          </a:rPr>
                          <m:t>𝑃</m:t>
                        </m:r>
                      </m:e>
                    </m:nary>
                    <m:r>
                      <a:rPr lang="da-DK" sz="2000" b="0" i="1" smtClean="0">
                        <a:latin typeface="Cambria Math"/>
                      </a:rPr>
                      <m:t>(</m:t>
                    </m:r>
                    <m:sSub>
                      <m:sSubPr>
                        <m:ctrlPr>
                          <a:rPr lang="da-DK" sz="2000" i="1">
                            <a:latin typeface="Cambria Math" panose="02040503050406030204" pitchFamily="18" charset="0"/>
                          </a:rPr>
                        </m:ctrlPr>
                      </m:sSubPr>
                      <m:e>
                        <m:r>
                          <a:rPr lang="da-DK" sz="2000" i="1">
                            <a:latin typeface="Cambria Math"/>
                          </a:rPr>
                          <m:t>𝐴</m:t>
                        </m:r>
                      </m:e>
                      <m:sub>
                        <m:r>
                          <a:rPr lang="da-DK" sz="2000" i="1">
                            <a:latin typeface="Cambria Math"/>
                          </a:rPr>
                          <m:t>𝑖</m:t>
                        </m:r>
                      </m:sub>
                    </m:sSub>
                    <m:r>
                      <a:rPr lang="da-DK" sz="2000" b="0" i="1" smtClean="0">
                        <a:latin typeface="Cambria Math"/>
                      </a:rPr>
                      <m:t>)</m:t>
                    </m:r>
                  </m:oMath>
                </a14:m>
                <a:r>
                  <a:rPr lang="da-DK" sz="2000" dirty="0" smtClean="0"/>
                  <a:t/>
                </a:r>
                <a:br>
                  <a:rPr lang="da-DK" sz="2000" dirty="0" smtClean="0"/>
                </a:br>
                <a:r>
                  <a:rPr lang="da-DK" sz="2000" dirty="0" smtClean="0"/>
                  <a:t/>
                </a:r>
                <a:br>
                  <a:rPr lang="da-DK" sz="2000" dirty="0" smtClean="0"/>
                </a:b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m:rPr>
                            <m:nor/>
                          </m:rPr>
                          <a:rPr lang="da-DK" sz="2000">
                            <a:latin typeface="Cambria Math"/>
                          </a:rPr>
                          <m:t>Mand</m:t>
                        </m:r>
                      </m:e>
                    </m:d>
                    <m:r>
                      <a:rPr lang="da-DK" sz="2000" i="1">
                        <a:latin typeface="Cambria Math"/>
                      </a:rPr>
                      <m:t>=</m:t>
                    </m:r>
                    <m:f>
                      <m:fPr>
                        <m:ctrlPr>
                          <a:rPr lang="da-DK" sz="2000" b="0" i="1" smtClean="0">
                            <a:latin typeface="Cambria Math" panose="02040503050406030204" pitchFamily="18" charset="0"/>
                          </a:rPr>
                        </m:ctrlPr>
                      </m:fPr>
                      <m:num>
                        <m:r>
                          <a:rPr lang="da-DK" sz="2000" b="0" i="1" smtClean="0">
                            <a:latin typeface="Cambria Math"/>
                          </a:rPr>
                          <m:t>334</m:t>
                        </m:r>
                      </m:num>
                      <m:den>
                        <m:r>
                          <a:rPr lang="da-DK" sz="2000" b="0" i="1" smtClean="0">
                            <a:latin typeface="Cambria Math"/>
                          </a:rPr>
                          <m:t>470</m:t>
                        </m:r>
                      </m:den>
                    </m:f>
                    <m:r>
                      <a:rPr lang="da-DK" sz="2000" b="0" i="1" smtClean="0">
                        <a:latin typeface="Cambria Math"/>
                      </a:rPr>
                      <m:t>=0.71</m:t>
                    </m:r>
                  </m:oMath>
                </a14:m>
                <a:r>
                  <a:rPr lang="da-DK" sz="2000" i="1" dirty="0" smtClean="0">
                    <a:latin typeface="Cambria Math"/>
                  </a:rPr>
                  <a:t> </a:t>
                </a:r>
                <a:br>
                  <a:rPr lang="da-DK" sz="2000" i="1" dirty="0" smtClean="0">
                    <a:latin typeface="Cambria Math"/>
                  </a:rPr>
                </a:b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m:rPr>
                            <m:nor/>
                          </m:rPr>
                          <a:rPr lang="da-DK" sz="2000">
                            <a:latin typeface="Cambria Math"/>
                          </a:rPr>
                          <m:t>Mand</m:t>
                        </m:r>
                        <m:r>
                          <m:rPr>
                            <m:nor/>
                          </m:rPr>
                          <a:rPr lang="da-DK" sz="2000">
                            <a:latin typeface="Cambria Math"/>
                          </a:rPr>
                          <m:t> | </m:t>
                        </m:r>
                        <m:r>
                          <m:rPr>
                            <m:nor/>
                          </m:rPr>
                          <a:rPr lang="da-DK" sz="2000">
                            <a:latin typeface="Cambria Math"/>
                          </a:rPr>
                          <m:t>Maskin</m:t>
                        </m:r>
                      </m:e>
                    </m:d>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m:rPr>
                            <m:nor/>
                          </m:rPr>
                          <a:rPr lang="da-DK" sz="2000">
                            <a:latin typeface="Cambria Math"/>
                            <a:ea typeface="Cambria Math"/>
                          </a:rPr>
                          <m:t>Maskin</m:t>
                        </m:r>
                      </m:e>
                    </m:d>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m:rPr>
                            <m:nor/>
                          </m:rPr>
                          <a:rPr lang="da-DK" sz="2000">
                            <a:latin typeface="Cambria Math"/>
                            <a:ea typeface="Cambria Math"/>
                          </a:rPr>
                          <m:t>Mand</m:t>
                        </m:r>
                        <m:r>
                          <m:rPr>
                            <m:nor/>
                          </m:rPr>
                          <a:rPr lang="da-DK" sz="2000">
                            <a:latin typeface="Cambria Math"/>
                            <a:ea typeface="Cambria Math"/>
                          </a:rPr>
                          <m:t> | </m:t>
                        </m:r>
                        <m:r>
                          <m:rPr>
                            <m:nor/>
                          </m:rPr>
                          <a:rPr lang="da-DK" sz="2000">
                            <a:latin typeface="Cambria Math"/>
                            <a:ea typeface="Cambria Math"/>
                          </a:rPr>
                          <m:t>Kemi</m:t>
                        </m:r>
                      </m:e>
                    </m:d>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m:rPr>
                            <m:nor/>
                          </m:rPr>
                          <a:rPr lang="da-DK" sz="2000">
                            <a:latin typeface="Cambria Math"/>
                            <a:ea typeface="Cambria Math"/>
                          </a:rPr>
                          <m:t>Kemi</m:t>
                        </m:r>
                      </m:e>
                    </m:d>
                    <m:r>
                      <a:rPr lang="da-DK" sz="2000" b="0" i="1" smtClean="0">
                        <a:latin typeface="Cambria Math"/>
                        <a:ea typeface="Cambria Math"/>
                      </a:rPr>
                      <m:t>=</m:t>
                    </m:r>
                  </m:oMath>
                </a14:m>
                <a:r>
                  <a:rPr lang="da-DK" sz="2000" b="0" i="1" dirty="0" smtClean="0">
                    <a:latin typeface="Cambria Math"/>
                    <a:ea typeface="Cambria Math"/>
                  </a:rPr>
                  <a:t> </a:t>
                </a:r>
                <a:br>
                  <a:rPr lang="da-DK" sz="2000" b="0" i="1" dirty="0" smtClean="0">
                    <a:latin typeface="Cambria Math"/>
                    <a:ea typeface="Cambria Math"/>
                  </a:rPr>
                </a:br>
                <a14:m>
                  <m:oMath xmlns:m="http://schemas.openxmlformats.org/officeDocument/2006/math">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263</m:t>
                        </m:r>
                      </m:den>
                    </m:f>
                    <m:r>
                      <a:rPr lang="da-DK" sz="2000" i="1">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263</m:t>
                        </m:r>
                      </m:num>
                      <m:den>
                        <m:r>
                          <a:rPr lang="da-DK" sz="2000" b="0" i="1" smtClean="0">
                            <a:latin typeface="Cambria Math"/>
                            <a:ea typeface="Cambria Math"/>
                          </a:rPr>
                          <m:t>470</m:t>
                        </m:r>
                      </m:den>
                    </m:f>
                    <m:r>
                      <a:rPr lang="da-DK" sz="2000" b="0" i="1" smtClean="0">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112</m:t>
                        </m:r>
                      </m:num>
                      <m:den>
                        <m:r>
                          <a:rPr lang="da-DK" sz="2000" b="0" i="1" smtClean="0">
                            <a:latin typeface="Cambria Math"/>
                            <a:ea typeface="Cambria Math"/>
                          </a:rPr>
                          <m:t>207</m:t>
                        </m:r>
                      </m:den>
                    </m:f>
                    <m:r>
                      <a:rPr lang="da-DK" sz="2000" b="0" i="1" smtClean="0">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207</m:t>
                        </m:r>
                      </m:num>
                      <m:den>
                        <m:r>
                          <a:rPr lang="da-DK" sz="2000" b="0" i="1" smtClean="0">
                            <a:latin typeface="Cambria Math"/>
                            <a:ea typeface="Cambria Math"/>
                          </a:rPr>
                          <m:t>470</m:t>
                        </m:r>
                      </m:den>
                    </m:f>
                    <m:r>
                      <a:rPr lang="da-DK" sz="2000" b="0" i="1" smtClean="0">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470</m:t>
                        </m:r>
                      </m:den>
                    </m:f>
                    <m:r>
                      <a:rPr lang="da-DK" sz="2000" b="0" i="1" smtClean="0">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112</m:t>
                        </m:r>
                      </m:num>
                      <m:den>
                        <m:r>
                          <a:rPr lang="da-DK" sz="2000" b="0" i="1" smtClean="0">
                            <a:latin typeface="Cambria Math"/>
                            <a:ea typeface="Cambria Math"/>
                          </a:rPr>
                          <m:t>470</m:t>
                        </m:r>
                      </m:den>
                    </m:f>
                    <m:r>
                      <a:rPr lang="da-DK" sz="2000" b="0" i="1" smtClean="0">
                        <a:latin typeface="Cambria Math"/>
                        <a:ea typeface="Cambria Math"/>
                      </a:rPr>
                      <m:t>=</m:t>
                    </m:r>
                    <m:f>
                      <m:fPr>
                        <m:ctrlPr>
                          <a:rPr lang="da-DK" sz="2000" b="0" i="1" smtClean="0">
                            <a:latin typeface="Cambria Math" panose="02040503050406030204" pitchFamily="18" charset="0"/>
                            <a:ea typeface="Cambria Math"/>
                          </a:rPr>
                        </m:ctrlPr>
                      </m:fPr>
                      <m:num>
                        <m:r>
                          <a:rPr lang="da-DK" sz="2000" b="0" i="1" smtClean="0">
                            <a:latin typeface="Cambria Math"/>
                            <a:ea typeface="Cambria Math"/>
                          </a:rPr>
                          <m:t>334</m:t>
                        </m:r>
                      </m:num>
                      <m:den>
                        <m:r>
                          <a:rPr lang="da-DK" sz="2000" b="0" i="1" smtClean="0">
                            <a:latin typeface="Cambria Math"/>
                            <a:ea typeface="Cambria Math"/>
                          </a:rPr>
                          <m:t>470</m:t>
                        </m:r>
                      </m:den>
                    </m:f>
                    <m:r>
                      <a:rPr lang="da-DK" sz="2000" b="0" i="1" smtClean="0">
                        <a:latin typeface="Cambria Math"/>
                        <a:ea typeface="Cambria Math"/>
                      </a:rPr>
                      <m:t>=0.71</m:t>
                    </m:r>
                  </m:oMath>
                </a14:m>
                <a:r>
                  <a:rPr lang="da-DK" sz="2000" dirty="0" smtClean="0"/>
                  <a:t> .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rotWithShape="1">
                <a:blip r:embed="rId3"/>
                <a:stretch>
                  <a:fillRect l="-790" t="-12939"/>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38</a:t>
            </a:fld>
            <a:endParaRPr lang="da-DK" dirty="0"/>
          </a:p>
        </p:txBody>
      </p:sp>
      <p:graphicFrame>
        <p:nvGraphicFramePr>
          <p:cNvPr id="7" name="Content Placeholder 5"/>
          <p:cNvGraphicFramePr>
            <a:graphicFrameLocks/>
          </p:cNvGraphicFramePr>
          <p:nvPr>
            <p:extLst>
              <p:ext uri="{D42A27DB-BD31-4B8C-83A1-F6EECF244321}">
                <p14:modId xmlns:p14="http://schemas.microsoft.com/office/powerpoint/2010/main" val="1761970352"/>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a:lstStyle/>
                    <a:p>
                      <a:pPr algn="ctr" fontAlgn="b"/>
                      <a:r>
                        <a:rPr lang="en-GB" sz="1800" b="1" u="none" strike="noStrike" dirty="0">
                          <a:effectLst/>
                        </a:rPr>
                        <a:t>2013</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err="1">
                          <a:effectLst/>
                        </a:rPr>
                        <a:t>Maskin</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Kemi</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a:lstStyle/>
                    <a:p>
                      <a:pPr algn="l" fontAlgn="b"/>
                      <a:r>
                        <a:rPr lang="en-GB" sz="1800" b="1" u="none" strike="noStrike" dirty="0" err="1">
                          <a:effectLst/>
                        </a:rPr>
                        <a:t>Mænd</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222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112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334</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a:lstStyle/>
                    <a:p>
                      <a:pPr algn="l" fontAlgn="b"/>
                      <a:r>
                        <a:rPr lang="en-GB" sz="1800" b="1" u="none" strike="noStrike" dirty="0" err="1">
                          <a:effectLst/>
                        </a:rPr>
                        <a:t>Kvinder</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41</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95</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a:lstStyle/>
                    <a:p>
                      <a:pPr algn="l"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263</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a:lstStyle/>
                    <a:p>
                      <a:pPr algn="r" fontAlgn="b"/>
                      <a:r>
                        <a:rPr lang="en-GB" sz="1800" u="none" strike="noStrike" dirty="0">
                          <a:effectLst/>
                        </a:rPr>
                        <a:t>470</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64556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De 7 basale regler for sandsynlighed</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startAt="7"/>
                </a:pPr>
                <a:r>
                  <a:rPr lang="da-DK" sz="2000" b="1" smtClean="0"/>
                  <a:t>Bayes’ </a:t>
                </a:r>
                <a:r>
                  <a:rPr lang="da-DK" sz="2000" b="1" dirty="0" smtClean="0"/>
                  <a:t>regel</a:t>
                </a:r>
                <a:r>
                  <a:rPr lang="da-DK" sz="2000" smtClean="0"/>
                  <a:t/>
                </a:r>
                <a:br>
                  <a:rPr lang="da-DK" sz="2000" smtClean="0"/>
                </a:br>
                <a:r>
                  <a:rPr lang="da-DK" sz="2000" smtClean="0"/>
                  <a:t>Bayes’ </a:t>
                </a:r>
                <a:r>
                  <a:rPr lang="da-DK" sz="2000" dirty="0" smtClean="0"/>
                  <a:t>regel følger af sætningen om betinget sandsynlighed: </a:t>
                </a:r>
                <a:br>
                  <a:rPr lang="da-DK" sz="2000" dirty="0" smtClean="0"/>
                </a:br>
                <a:r>
                  <a:rPr lang="da-DK" sz="1100" dirty="0" smtClean="0"/>
                  <a:t> </a:t>
                </a:r>
                <a:r>
                  <a:rPr lang="da-DK" sz="2000" dirty="0" smtClean="0"/>
                  <a:t/>
                </a:r>
                <a:br>
                  <a:rPr lang="da-DK" sz="2000" dirty="0" smtClean="0"/>
                </a:br>
                <a:r>
                  <a:rPr lang="da-DK" sz="2000" dirty="0" smtClean="0"/>
                  <a:t> 	</a:t>
                </a: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e>
                    </m:d>
                  </m:oMath>
                </a14:m>
                <a:r>
                  <a:rPr lang="da-DK" sz="2000" dirty="0" smtClean="0"/>
                  <a:t> </a:t>
                </a:r>
                <a:r>
                  <a:rPr lang="da-DK" sz="2000" dirty="0"/>
                  <a:t/>
                </a:r>
                <a:br>
                  <a:rPr lang="da-DK" sz="2000" dirty="0"/>
                </a:br>
                <a:r>
                  <a:rPr lang="da-DK" sz="2000" dirty="0"/>
                  <a:t> 	</a:t>
                </a: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e>
                    </m:d>
                  </m:oMath>
                </a14:m>
                <a:r>
                  <a:rPr lang="da-DK" sz="2000" dirty="0" smtClean="0"/>
                  <a:t/>
                </a:r>
                <a:br>
                  <a:rPr lang="da-DK" sz="2000" dirty="0" smtClean="0"/>
                </a:br>
                <a:endParaRPr lang="da-DK" sz="1100" dirty="0" smtClean="0"/>
              </a:p>
              <a:p>
                <a:pPr marL="444500" indent="0">
                  <a:buNone/>
                </a:pPr>
                <a:r>
                  <a:rPr lang="da-DK" sz="2000" dirty="0" smtClean="0"/>
                  <a:t/>
                </a:r>
                <a:br>
                  <a:rPr lang="da-DK" sz="2000" dirty="0" smtClean="0"/>
                </a:br>
                <a:r>
                  <a:rPr lang="da-DK" sz="2000" dirty="0" smtClean="0"/>
                  <a:t>Dermed er </a:t>
                </a:r>
                <a:br>
                  <a:rPr lang="da-DK" sz="2000" dirty="0" smtClean="0"/>
                </a:br>
                <a:r>
                  <a:rPr lang="da-DK" sz="1100" dirty="0" smtClean="0"/>
                  <a:t> </a:t>
                </a:r>
                <a:endParaRPr lang="da-DK" sz="2000" dirty="0" smtClean="0"/>
              </a:p>
              <a:p>
                <a:pPr marL="444500" indent="0">
                  <a:buNone/>
                </a:pPr>
                <a:r>
                  <a:rPr lang="da-DK" sz="2000" dirty="0"/>
                  <a:t> </a:t>
                </a: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e>
                    </m:d>
                    <m:r>
                      <a:rPr lang="da-DK" sz="2000" b="0" i="1" smtClean="0">
                        <a:latin typeface="Cambria Math"/>
                      </a:rPr>
                      <m:t>= </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e>
                    </m:d>
                    <m:r>
                      <a:rPr lang="da-DK" sz="2000" b="0" i="1" smtClean="0">
                        <a:latin typeface="Cambria Math"/>
                      </a:rPr>
                      <m:t>   </m:t>
                    </m:r>
                    <m:groupChr>
                      <m:groupChrPr>
                        <m:chr m:val="⇒"/>
                        <m:pos m:val="top"/>
                        <m:ctrlPr>
                          <a:rPr lang="da-DK" sz="2000" b="0" i="1" smtClean="0">
                            <a:latin typeface="Cambria Math" panose="02040503050406030204" pitchFamily="18" charset="0"/>
                          </a:rPr>
                        </m:ctrlPr>
                      </m:groupChrPr>
                      <m:e>
                        <m:r>
                          <m:rPr>
                            <m:brk m:alnAt="1"/>
                          </m:rPr>
                          <a:rPr lang="en-US" sz="2000" b="0" i="1" smtClean="0">
                            <a:latin typeface="Cambria Math" panose="02040503050406030204" pitchFamily="18" charset="0"/>
                          </a:rPr>
                          <m:t> </m:t>
                        </m:r>
                      </m:e>
                    </m:groupChr>
                  </m:oMath>
                </a14:m>
                <a:endParaRPr lang="da-DK" sz="2000" dirty="0" smtClean="0"/>
              </a:p>
              <a:p>
                <a:pPr marL="444500" indent="0">
                  <a:buNone/>
                </a:pPr>
                <a14:m>
                  <m:oMathPara xmlns:m="http://schemas.openxmlformats.org/officeDocument/2006/math">
                    <m:oMathParaPr>
                      <m:jc m:val="centerGroup"/>
                    </m:oMathParaPr>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 </m:t>
                      </m:r>
                      <m:f>
                        <m:fPr>
                          <m:ctrlPr>
                            <a:rPr lang="da-DK" sz="2000" i="1">
                              <a:latin typeface="Cambria Math" panose="02040503050406030204" pitchFamily="18" charset="0"/>
                            </a:rPr>
                          </m:ctrlPr>
                        </m:fPr>
                        <m:num>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e>
                          </m:d>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den>
                      </m:f>
                    </m:oMath>
                  </m:oMathPara>
                </a14:m>
                <a:endParaRPr lang="da-DK" sz="2000" dirty="0" smtClean="0"/>
              </a:p>
              <a:p>
                <a:pPr marL="444500" indent="0">
                  <a:buNone/>
                </a:pPr>
                <a:r>
                  <a:rPr lang="da-DK" sz="2000" dirty="0" smtClean="0"/>
                  <a:t>Dette </a:t>
                </a:r>
                <a:r>
                  <a:rPr lang="da-DK" sz="2000" smtClean="0"/>
                  <a:t>kaldes </a:t>
                </a:r>
                <a:r>
                  <a:rPr lang="da-DK" sz="2000" smtClean="0">
                    <a:solidFill>
                      <a:schemeClr val="accent1">
                        <a:lumMod val="75000"/>
                      </a:schemeClr>
                    </a:solidFill>
                  </a:rPr>
                  <a:t>Bayes’ </a:t>
                </a:r>
                <a:r>
                  <a:rPr lang="da-DK" sz="2000" dirty="0" smtClean="0">
                    <a:solidFill>
                      <a:schemeClr val="accent1">
                        <a:lumMod val="75000"/>
                      </a:schemeClr>
                    </a:solidFill>
                  </a:rPr>
                  <a:t>regel</a:t>
                </a:r>
                <a:br>
                  <a:rPr lang="da-DK" sz="2000" dirty="0" smtClean="0">
                    <a:solidFill>
                      <a:schemeClr val="accent1">
                        <a:lumMod val="75000"/>
                      </a:schemeClr>
                    </a:solidFill>
                  </a:rPr>
                </a:br>
                <a:r>
                  <a:rPr lang="da-DK" sz="1000" dirty="0" smtClean="0">
                    <a:solidFill>
                      <a:schemeClr val="accent1">
                        <a:lumMod val="75000"/>
                      </a:schemeClr>
                    </a:solidFill>
                  </a:rPr>
                  <a:t> </a:t>
                </a:r>
                <a:endParaRPr lang="da-DK" sz="2000" dirty="0" smtClean="0">
                  <a:solidFill>
                    <a:schemeClr val="accent1">
                      <a:lumMod val="75000"/>
                    </a:schemeClr>
                  </a:solidFill>
                </a:endParaRPr>
              </a:p>
              <a:p>
                <a:pPr marL="444500" indent="0">
                  <a:buNone/>
                </a:pPr>
                <a:r>
                  <a:rPr lang="da-DK" sz="2000" dirty="0" smtClean="0"/>
                  <a:t>Vi bruger regel </a:t>
                </a:r>
                <a14:m>
                  <m:oMath xmlns:m="http://schemas.openxmlformats.org/officeDocument/2006/math">
                    <m:r>
                      <a:rPr lang="da-DK" sz="2000" i="1" dirty="0" smtClean="0">
                        <a:latin typeface="Cambria Math" panose="02040503050406030204" pitchFamily="18" charset="0"/>
                      </a:rPr>
                      <m:t>6</m:t>
                    </m:r>
                  </m:oMath>
                </a14:m>
                <a:r>
                  <a:rPr lang="da-DK" sz="2000" dirty="0" smtClean="0"/>
                  <a:t> om den totale sandsynlighed i nævneren:</a:t>
                </a:r>
                <a:br>
                  <a:rPr lang="da-DK" sz="2000" dirty="0" smtClean="0"/>
                </a:br>
                <a:r>
                  <a:rPr lang="da-DK" sz="2000" dirty="0" smtClean="0"/>
                  <a:t/>
                </a:r>
                <a:br>
                  <a:rPr lang="da-DK" sz="2000" dirty="0" smtClean="0"/>
                </a:br>
                <a14:m>
                  <m:oMathPara xmlns:m="http://schemas.openxmlformats.org/officeDocument/2006/math">
                    <m:oMathParaPr>
                      <m:jc m:val="centerGroup"/>
                    </m:oMathParaPr>
                    <m:oMath xmlns:m="http://schemas.openxmlformats.org/officeDocument/2006/math">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r>
                        <a:rPr lang="da-DK" sz="2000" b="0" i="1" smtClean="0">
                          <a:latin typeface="Cambria Math"/>
                        </a:rPr>
                        <m:t> </m:t>
                      </m:r>
                      <m:f>
                        <m:fPr>
                          <m:ctrlPr>
                            <a:rPr lang="da-DK" sz="2000" i="1">
                              <a:latin typeface="Cambria Math" panose="02040503050406030204" pitchFamily="18" charset="0"/>
                            </a:rPr>
                          </m:ctrlPr>
                        </m:fPr>
                        <m:num>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e>
                          </m:d>
                        </m:num>
                        <m:den>
                          <m:nary>
                            <m:naryPr>
                              <m:chr m:val="∑"/>
                              <m:ctrlPr>
                                <a:rPr lang="da-DK" sz="2000" i="1">
                                  <a:latin typeface="Cambria Math" panose="02040503050406030204" pitchFamily="18" charset="0"/>
                                </a:rPr>
                              </m:ctrlPr>
                            </m:naryPr>
                            <m:sub>
                              <m:r>
                                <m:rPr>
                                  <m:brk m:alnAt="23"/>
                                </m:rPr>
                                <a:rPr lang="da-DK" sz="2000" i="1">
                                  <a:latin typeface="Cambria Math"/>
                                </a:rPr>
                                <m:t>𝑖</m:t>
                              </m:r>
                              <m:r>
                                <a:rPr lang="da-DK" sz="2000" i="1">
                                  <a:latin typeface="Cambria Math"/>
                                </a:rPr>
                                <m:t>=1</m:t>
                              </m:r>
                            </m:sub>
                            <m:sup>
                              <m:r>
                                <a:rPr lang="da-DK" sz="2000" i="1">
                                  <a:latin typeface="Cambria Math"/>
                                </a:rPr>
                                <m:t>𝑛</m:t>
                              </m:r>
                            </m:sup>
                            <m:e>
                              <m:r>
                                <a:rPr lang="da-DK" sz="2000" i="1">
                                  <a:latin typeface="Cambria Math"/>
                                </a:rPr>
                                <m:t>𝑃</m:t>
                              </m:r>
                              <m:d>
                                <m:dPr>
                                  <m:endChr m:val="|"/>
                                  <m:ctrlPr>
                                    <a:rPr lang="da-DK" sz="2000" i="1">
                                      <a:latin typeface="Cambria Math" panose="02040503050406030204" pitchFamily="18" charset="0"/>
                                    </a:rPr>
                                  </m:ctrlPr>
                                </m:dPr>
                                <m:e>
                                  <m:r>
                                    <a:rPr lang="da-DK" sz="2000" i="1">
                                      <a:latin typeface="Cambria Math"/>
                                    </a:rPr>
                                    <m:t>𝐵</m:t>
                                  </m:r>
                                  <m:r>
                                    <a:rPr lang="da-DK" sz="2000" i="1">
                                      <a:latin typeface="Cambria Math"/>
                                    </a:rPr>
                                    <m:t> </m:t>
                                  </m:r>
                                </m:e>
                              </m:d>
                              <m:sSub>
                                <m:sSubPr>
                                  <m:ctrlPr>
                                    <a:rPr lang="da-DK" sz="2000" i="1">
                                      <a:latin typeface="Cambria Math" panose="02040503050406030204" pitchFamily="18" charset="0"/>
                                    </a:rPr>
                                  </m:ctrlPr>
                                </m:sSubPr>
                                <m:e>
                                  <m:r>
                                    <a:rPr lang="da-DK" sz="2000" i="1">
                                      <a:latin typeface="Cambria Math"/>
                                    </a:rPr>
                                    <m:t> </m:t>
                                  </m:r>
                                  <m:r>
                                    <a:rPr lang="da-DK" sz="2000" i="1">
                                      <a:latin typeface="Cambria Math"/>
                                    </a:rPr>
                                    <m:t>𝐴</m:t>
                                  </m:r>
                                </m:e>
                                <m:sub>
                                  <m:r>
                                    <a:rPr lang="da-DK" sz="2000" i="1">
                                      <a:latin typeface="Cambria Math"/>
                                    </a:rPr>
                                    <m:t>𝑖</m:t>
                                  </m:r>
                                </m:sub>
                              </m:sSub>
                              <m:r>
                                <a:rPr lang="da-DK" sz="2000" i="1">
                                  <a:latin typeface="Cambria Math"/>
                                </a:rPr>
                                <m:t>)</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𝑖</m:t>
                                  </m:r>
                                </m:sub>
                              </m:sSub>
                              <m:r>
                                <a:rPr lang="da-DK" sz="2000" i="1">
                                  <a:latin typeface="Cambria Math"/>
                                  <a:ea typeface="Cambria Math"/>
                                </a:rPr>
                                <m:t>)</m:t>
                              </m:r>
                            </m:e>
                          </m:nary>
                        </m:den>
                      </m:f>
                    </m:oMath>
                  </m:oMathPara>
                </a14:m>
                <a:r>
                  <a:rPr lang="da-DK" sz="2000" dirty="0" smtClean="0"/>
                  <a:t/>
                </a:r>
                <a:br>
                  <a:rPr lang="da-DK" sz="2000" dirty="0" smtClean="0"/>
                </a:br>
                <a:r>
                  <a:rPr lang="da-DK" sz="2000" dirty="0" smtClean="0"/>
                  <a:t/>
                </a:r>
                <a:br>
                  <a:rPr lang="da-DK" sz="2000" dirty="0" smtClean="0"/>
                </a:br>
                <a:endParaRPr lang="da-DK"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39</a:t>
            </a:fld>
            <a:endParaRPr lang="da-DK" dirty="0"/>
          </a:p>
        </p:txBody>
      </p:sp>
      <p:grpSp>
        <p:nvGrpSpPr>
          <p:cNvPr id="16" name="Group 15"/>
          <p:cNvGrpSpPr/>
          <p:nvPr/>
        </p:nvGrpSpPr>
        <p:grpSpPr>
          <a:xfrm>
            <a:off x="5575876" y="2060848"/>
            <a:ext cx="3388612" cy="1800200"/>
            <a:chOff x="5575876" y="2060848"/>
            <a:chExt cx="3388612" cy="1800200"/>
          </a:xfrm>
        </p:grpSpPr>
        <p:grpSp>
          <p:nvGrpSpPr>
            <p:cNvPr id="18" name="Group 17"/>
            <p:cNvGrpSpPr/>
            <p:nvPr/>
          </p:nvGrpSpPr>
          <p:grpSpPr>
            <a:xfrm>
              <a:off x="5575876" y="2060848"/>
              <a:ext cx="3388612" cy="1800200"/>
              <a:chOff x="5575876" y="2060848"/>
              <a:chExt cx="3388612" cy="1800200"/>
            </a:xfrm>
          </p:grpSpPr>
          <p:grpSp>
            <p:nvGrpSpPr>
              <p:cNvPr id="20" name="Group 19"/>
              <p:cNvGrpSpPr/>
              <p:nvPr/>
            </p:nvGrpSpPr>
            <p:grpSpPr>
              <a:xfrm>
                <a:off x="5575876" y="2060848"/>
                <a:ext cx="3388612" cy="1800200"/>
                <a:chOff x="1259632" y="2204864"/>
                <a:chExt cx="4608512" cy="2448272"/>
              </a:xfrm>
            </p:grpSpPr>
            <p:sp>
              <p:nvSpPr>
                <p:cNvPr id="32" name="Oval 31"/>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Rectangle 33"/>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mc:AlternateContent xmlns:mc="http://schemas.openxmlformats.org/markup-compatibility/2006" xmlns:a14="http://schemas.microsoft.com/office/drawing/2010/main">
            <mc:Choice Requires="a14">
              <p:sp>
                <p:nvSpPr>
                  <p:cNvPr id="25" name="Rectangle 24"/>
                  <p:cNvSpPr/>
                  <p:nvPr/>
                </p:nvSpPr>
                <p:spPr>
                  <a:xfrm>
                    <a:off x="6755726" y="2767138"/>
                    <a:ext cx="8038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i="1">
                              <a:latin typeface="Cambria Math"/>
                              <a:ea typeface="Cambria Math"/>
                            </a:rPr>
                            <m:t>𝐴</m:t>
                          </m:r>
                          <m:r>
                            <a:rPr lang="da-DK" i="1">
                              <a:latin typeface="Cambria Math"/>
                              <a:ea typeface="Cambria Math"/>
                            </a:rPr>
                            <m:t>∩</m:t>
                          </m:r>
                          <m:r>
                            <a:rPr lang="da-DK" i="1">
                              <a:latin typeface="Cambria Math"/>
                              <a:ea typeface="Cambria Math"/>
                            </a:rPr>
                            <m:t>𝐵</m:t>
                          </m:r>
                        </m:oMath>
                      </m:oMathPara>
                    </a14:m>
                    <a:endParaRPr lang="en-GB" dirty="0"/>
                  </a:p>
                </p:txBody>
              </p:sp>
            </mc:Choice>
            <mc:Fallback xmlns="">
              <p:sp>
                <p:nvSpPr>
                  <p:cNvPr id="20" name="Rectangle 19"/>
                  <p:cNvSpPr>
                    <a:spLocks noRot="1" noChangeAspect="1" noMove="1" noResize="1" noEditPoints="1" noAdjustHandles="1" noChangeArrowheads="1" noChangeShapeType="1" noTextEdit="1"/>
                  </p:cNvSpPr>
                  <p:nvPr/>
                </p:nvSpPr>
                <p:spPr>
                  <a:xfrm>
                    <a:off x="6755726" y="2767138"/>
                    <a:ext cx="803874" cy="369332"/>
                  </a:xfrm>
                  <a:prstGeom prst="rect">
                    <a:avLst/>
                  </a:prstGeom>
                  <a:blipFill rotWithShape="1">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6118308" y="2767138"/>
                    <a:ext cx="385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i="1">
                              <a:latin typeface="Cambria Math"/>
                              <a:ea typeface="Cambria Math"/>
                            </a:rPr>
                            <m:t>𝐴</m:t>
                          </m:r>
                        </m:oMath>
                      </m:oMathPara>
                    </a14:m>
                    <a:endParaRPr lang="en-GB" dirty="0"/>
                  </a:p>
                </p:txBody>
              </p:sp>
            </mc:Choice>
            <mc:Fallback xmlns="">
              <p:sp>
                <p:nvSpPr>
                  <p:cNvPr id="21" name="Rectangle 20"/>
                  <p:cNvSpPr>
                    <a:spLocks noRot="1" noChangeAspect="1" noMove="1" noResize="1" noEditPoints="1" noAdjustHandles="1" noChangeArrowheads="1" noChangeShapeType="1" noTextEdit="1"/>
                  </p:cNvSpPr>
                  <p:nvPr/>
                </p:nvSpPr>
                <p:spPr>
                  <a:xfrm>
                    <a:off x="6118308" y="2767138"/>
                    <a:ext cx="385683" cy="369332"/>
                  </a:xfrm>
                  <a:prstGeom prst="rect">
                    <a:avLst/>
                  </a:prstGeom>
                  <a:blipFill rotWithShape="1">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7812360" y="2767138"/>
                    <a:ext cx="3960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a:rPr>
                            <m:t>𝐵</m:t>
                          </m:r>
                        </m:oMath>
                      </m:oMathPara>
                    </a14:m>
                    <a:endParaRPr lang="en-GB" dirty="0"/>
                  </a:p>
                </p:txBody>
              </p:sp>
            </mc:Choice>
            <mc:Fallback xmlns="">
              <p:sp>
                <p:nvSpPr>
                  <p:cNvPr id="22" name="Rectangle 21"/>
                  <p:cNvSpPr>
                    <a:spLocks noRot="1" noChangeAspect="1" noMove="1" noResize="1" noEditPoints="1" noAdjustHandles="1" noChangeArrowheads="1" noChangeShapeType="1" noTextEdit="1"/>
                  </p:cNvSpPr>
                  <p:nvPr/>
                </p:nvSpPr>
                <p:spPr>
                  <a:xfrm>
                    <a:off x="7812360" y="2767138"/>
                    <a:ext cx="396069" cy="369332"/>
                  </a:xfrm>
                  <a:prstGeom prst="rect">
                    <a:avLst/>
                  </a:prstGeom>
                  <a:blipFill rotWithShape="1">
                    <a:blip r:embed="rId20"/>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8541758" y="2080253"/>
                  <a:ext cx="4007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a:rPr>
                          <m:t>𝑈</m:t>
                        </m:r>
                      </m:oMath>
                    </m:oMathPara>
                  </a14:m>
                  <a:endParaRPr lang="en-GB" dirty="0"/>
                </a:p>
              </p:txBody>
            </p:sp>
          </mc:Choice>
          <mc:Fallback xmlns="">
            <p:sp>
              <p:nvSpPr>
                <p:cNvPr id="18" name="Rectangle 17"/>
                <p:cNvSpPr>
                  <a:spLocks noRot="1" noChangeAspect="1" noMove="1" noResize="1" noEditPoints="1" noAdjustHandles="1" noChangeArrowheads="1" noChangeShapeType="1" noTextEdit="1"/>
                </p:cNvSpPr>
                <p:nvPr/>
              </p:nvSpPr>
              <p:spPr>
                <a:xfrm>
                  <a:off x="8541758" y="2080253"/>
                  <a:ext cx="400751" cy="369332"/>
                </a:xfrm>
                <a:prstGeom prst="rect">
                  <a:avLst/>
                </a:prstGeom>
                <a:blipFill rotWithShape="1">
                  <a:blip r:embed="rId21"/>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408467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Tilfældige eksperimenter</a:t>
            </a:r>
          </a:p>
        </p:txBody>
      </p:sp>
      <p:sp>
        <p:nvSpPr>
          <p:cNvPr id="3" name="Content Placeholder 2"/>
          <p:cNvSpPr>
            <a:spLocks noGrp="1"/>
          </p:cNvSpPr>
          <p:nvPr>
            <p:ph idx="1"/>
          </p:nvPr>
        </p:nvSpPr>
        <p:spPr/>
        <p:txBody>
          <a:bodyPr/>
          <a:lstStyle/>
          <a:p>
            <a:pPr marL="0" indent="0">
              <a:buNone/>
            </a:pPr>
            <a:r>
              <a:rPr lang="da-DK" sz="2000" dirty="0"/>
              <a:t>At eksperimentet er </a:t>
            </a:r>
            <a:r>
              <a:rPr lang="da-DK" sz="2000" dirty="0">
                <a:solidFill>
                  <a:schemeClr val="tx2"/>
                </a:solidFill>
              </a:rPr>
              <a:t>tilfældigt</a:t>
            </a:r>
            <a:r>
              <a:rPr lang="da-DK" sz="2000" dirty="0"/>
              <a:t> betyder, at vi ikke kan forudsige udfaldet, og udfaldet af næste eksperiment er ikke afhængigt af de forrige (det ændrer ikke karakter</a:t>
            </a:r>
            <a:r>
              <a:rPr lang="da-DK" sz="2000" dirty="0" smtClean="0"/>
              <a:t>)</a:t>
            </a:r>
            <a:br>
              <a:rPr lang="da-DK" sz="2000" dirty="0" smtClean="0"/>
            </a:br>
            <a:endParaRPr lang="da-DK" sz="2000" dirty="0"/>
          </a:p>
          <a:p>
            <a:pPr marL="0" indent="0">
              <a:buNone/>
            </a:pPr>
            <a:r>
              <a:rPr lang="da-DK" sz="2000" u="sng" dirty="0" smtClean="0">
                <a:solidFill>
                  <a:schemeClr val="tx2"/>
                </a:solidFill>
              </a:rPr>
              <a:t>Udfaldsrum (sample </a:t>
            </a:r>
            <a:r>
              <a:rPr lang="da-DK" sz="2000" u="sng" dirty="0" err="1" smtClean="0">
                <a:solidFill>
                  <a:schemeClr val="tx2"/>
                </a:solidFill>
              </a:rPr>
              <a:t>space</a:t>
            </a:r>
            <a:r>
              <a:rPr lang="da-DK" sz="2000" u="sng" dirty="0" smtClean="0">
                <a:solidFill>
                  <a:schemeClr val="tx2"/>
                </a:solidFill>
              </a:rPr>
              <a:t>)</a:t>
            </a:r>
            <a:r>
              <a:rPr lang="da-DK" sz="2000" dirty="0" smtClean="0"/>
              <a:t>: Mængden af mulige udfald af eksperimentet</a:t>
            </a:r>
            <a:r>
              <a:rPr lang="da-DK" sz="2000" smtClean="0"/>
              <a:t>. </a:t>
            </a:r>
            <a:br>
              <a:rPr lang="da-DK" sz="2000" smtClean="0"/>
            </a:br>
            <a:r>
              <a:rPr lang="da-DK" sz="2000" smtClean="0"/>
              <a:t>For </a:t>
            </a:r>
            <a:r>
              <a:rPr lang="da-DK" sz="2000" dirty="0" smtClean="0"/>
              <a:t>eksempel:</a:t>
            </a:r>
          </a:p>
          <a:p>
            <a:r>
              <a:rPr lang="da-DK" sz="2000" dirty="0" smtClean="0"/>
              <a:t>Plat og krone: 		U = {Plat, Krone} = {P, K}</a:t>
            </a:r>
          </a:p>
          <a:p>
            <a:r>
              <a:rPr lang="da-DK" sz="2000" dirty="0" smtClean="0"/>
              <a:t>Kast en terning: 	U = {1, 2, 3, 4, 5, 6}</a:t>
            </a:r>
          </a:p>
          <a:p>
            <a:r>
              <a:rPr lang="da-DK" sz="2000" dirty="0" smtClean="0"/>
              <a:t>Træk et kort: 		U = {de 52 forskellige kort}</a:t>
            </a:r>
            <a:br>
              <a:rPr lang="da-DK" sz="2000" dirty="0" smtClean="0"/>
            </a:br>
            <a:endParaRPr lang="da-DK" sz="2000" dirty="0" smtClean="0"/>
          </a:p>
          <a:p>
            <a:pPr marL="0" indent="0">
              <a:buNone/>
            </a:pPr>
            <a:r>
              <a:rPr lang="da-DK" sz="2000" u="sng" dirty="0" smtClean="0">
                <a:solidFill>
                  <a:schemeClr val="tx2"/>
                </a:solidFill>
              </a:rPr>
              <a:t>Udfald (</a:t>
            </a:r>
            <a:r>
              <a:rPr lang="da-DK" sz="2000" u="sng" dirty="0" err="1" smtClean="0">
                <a:solidFill>
                  <a:schemeClr val="tx2"/>
                </a:solidFill>
              </a:rPr>
              <a:t>outcome</a:t>
            </a:r>
            <a:r>
              <a:rPr lang="da-DK" sz="2000" u="sng" dirty="0" smtClean="0">
                <a:solidFill>
                  <a:schemeClr val="tx2"/>
                </a:solidFill>
              </a:rPr>
              <a:t>)</a:t>
            </a:r>
            <a:r>
              <a:rPr lang="da-DK" sz="2000" dirty="0" smtClean="0">
                <a:solidFill>
                  <a:schemeClr val="tx2"/>
                </a:solidFill>
              </a:rPr>
              <a:t>: </a:t>
            </a:r>
            <a:r>
              <a:rPr lang="da-DK" sz="2000" dirty="0" smtClean="0"/>
              <a:t>Resultatet af eksperimentet, f.eks. Plat, 3, Hjerter 6</a:t>
            </a:r>
            <a:br>
              <a:rPr lang="da-DK" sz="2000" dirty="0" smtClean="0"/>
            </a:br>
            <a:endParaRPr lang="da-DK" sz="2000" dirty="0" smtClean="0"/>
          </a:p>
          <a:p>
            <a:pPr marL="0" indent="0">
              <a:buNone/>
            </a:pPr>
            <a:r>
              <a:rPr lang="da-DK" sz="2000" u="sng" dirty="0" smtClean="0">
                <a:solidFill>
                  <a:schemeClr val="tx2"/>
                </a:solidFill>
              </a:rPr>
              <a:t>Hændelse (event)</a:t>
            </a:r>
            <a:r>
              <a:rPr lang="da-DK" sz="2000" dirty="0" smtClean="0">
                <a:solidFill>
                  <a:schemeClr val="tx2"/>
                </a:solidFill>
              </a:rPr>
              <a:t>: </a:t>
            </a:r>
            <a:r>
              <a:rPr lang="da-DK" sz="2000" dirty="0" smtClean="0"/>
              <a:t>En delmængde af udfaldsrummet, </a:t>
            </a:r>
            <a:br>
              <a:rPr lang="da-DK" sz="2000" dirty="0" smtClean="0"/>
            </a:br>
            <a:r>
              <a:rPr lang="da-DK" sz="2000" dirty="0" smtClean="0"/>
              <a:t>f.eks. ”et lige antal øjne på terningen” eller ”et es”</a:t>
            </a:r>
            <a:br>
              <a:rPr lang="da-DK" sz="2000" dirty="0" smtClean="0"/>
            </a:br>
            <a:endParaRPr lang="da-DK" sz="2000" dirty="0" smtClean="0"/>
          </a:p>
          <a:p>
            <a:pPr marL="0" indent="0">
              <a:buNone/>
            </a:pPr>
            <a:r>
              <a:rPr lang="da-DK" sz="2000" dirty="0" smtClean="0"/>
              <a:t>N.B</a:t>
            </a:r>
            <a:r>
              <a:rPr lang="da-DK" sz="2000" smtClean="0"/>
              <a:t>. Alle udfald er også hændelser.</a:t>
            </a:r>
            <a:r>
              <a:rPr lang="da-DK" sz="2000" dirty="0" smtClean="0"/>
              <a:t/>
            </a:r>
            <a:br>
              <a:rPr lang="da-DK" sz="2000" dirty="0" smtClean="0"/>
            </a:br>
            <a:endParaRPr lang="da-DK" sz="2000" dirty="0" smtClean="0"/>
          </a:p>
        </p:txBody>
      </p:sp>
      <p:sp>
        <p:nvSpPr>
          <p:cNvPr id="4" name="Slide Number Placeholder 3"/>
          <p:cNvSpPr>
            <a:spLocks noGrp="1"/>
          </p:cNvSpPr>
          <p:nvPr>
            <p:ph type="sldNum" sz="quarter" idx="12"/>
          </p:nvPr>
        </p:nvSpPr>
        <p:spPr/>
        <p:txBody>
          <a:bodyPr/>
          <a:lstStyle/>
          <a:p>
            <a:fld id="{2CD97C06-EC96-4259-9516-82894ECCBF7D}" type="slidenum">
              <a:rPr lang="da-DK" smtClean="0"/>
              <a:t>4</a:t>
            </a:fld>
            <a:endParaRPr lang="da-DK" dirty="0"/>
          </a:p>
        </p:txBody>
      </p:sp>
    </p:spTree>
    <p:extLst>
      <p:ext uri="{BB962C8B-B14F-4D97-AF65-F5344CB8AC3E}">
        <p14:creationId xmlns:p14="http://schemas.microsoft.com/office/powerpoint/2010/main" val="88996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a-DK"/>
              <a:t>Eksempel for de basale regler for sandsynlighed</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7"/>
                </a:pPr>
                <a:r>
                  <a:rPr lang="da-DK" sz="2000" smtClean="0">
                    <a:solidFill>
                      <a:schemeClr val="accent1">
                        <a:lumMod val="75000"/>
                      </a:schemeClr>
                    </a:solidFill>
                  </a:rPr>
                  <a:t>Bayes’ </a:t>
                </a:r>
                <a:r>
                  <a:rPr lang="da-DK" sz="2000" dirty="0" smtClean="0">
                    <a:solidFill>
                      <a:schemeClr val="accent1">
                        <a:lumMod val="75000"/>
                      </a:schemeClr>
                    </a:solidFill>
                  </a:rPr>
                  <a:t>regel</a:t>
                </a:r>
                <a:r>
                  <a:rPr lang="da-DK" sz="2000" dirty="0" smtClean="0"/>
                  <a:t>: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rPr>
                          <m:t>|</m:t>
                        </m:r>
                        <m:r>
                          <a:rPr lang="da-DK" sz="2000" b="0" i="1" smtClean="0">
                            <a:latin typeface="Cambria Math"/>
                          </a:rPr>
                          <m:t>𝐵</m:t>
                        </m:r>
                      </m:e>
                    </m:d>
                    <m:r>
                      <a:rPr lang="da-DK" sz="2000" b="0" i="1" smtClean="0">
                        <a:latin typeface="Cambria Math"/>
                      </a:rPr>
                      <m:t>=</m:t>
                    </m:r>
                    <m:f>
                      <m:fPr>
                        <m:ctrlPr>
                          <a:rPr lang="da-DK" sz="2000" b="0" i="1" smtClean="0">
                            <a:latin typeface="Cambria Math" panose="02040503050406030204" pitchFamily="18" charset="0"/>
                          </a:rPr>
                        </m:ctrlPr>
                      </m:fPr>
                      <m:num>
                        <m:r>
                          <a:rPr lang="da-DK" sz="2000" b="0" i="1" smtClean="0">
                            <a:latin typeface="Cambria Math"/>
                          </a:rPr>
                          <m:t>𝑃</m:t>
                        </m:r>
                        <m:r>
                          <a:rPr lang="da-DK" sz="2000" b="0" i="1" smtClean="0">
                            <a:latin typeface="Cambria Math"/>
                          </a:rPr>
                          <m:t>(</m:t>
                        </m:r>
                        <m:r>
                          <a:rPr lang="da-DK" sz="2000" b="0" i="1" smtClean="0">
                            <a:latin typeface="Cambria Math"/>
                          </a:rPr>
                          <m:t>𝐵</m:t>
                        </m:r>
                        <m:r>
                          <a:rPr lang="da-DK" sz="2000" b="0" i="1" smtClean="0">
                            <a:latin typeface="Cambria Math"/>
                          </a:rPr>
                          <m:t>|</m:t>
                        </m:r>
                        <m:r>
                          <a:rPr lang="da-DK" sz="2000" b="0" i="1" smtClean="0">
                            <a:latin typeface="Cambria Math"/>
                          </a:rPr>
                          <m:t>𝐴</m:t>
                        </m:r>
                        <m:r>
                          <a:rPr lang="da-DK" sz="2000" b="0" i="1" smtClean="0">
                            <a:latin typeface="Cambria Math"/>
                          </a:rPr>
                          <m:t>)∙</m:t>
                        </m:r>
                        <m:r>
                          <a:rPr lang="da-DK" sz="2000" b="0" i="1" smtClean="0">
                            <a:latin typeface="Cambria Math"/>
                            <a:ea typeface="Cambria Math"/>
                          </a:rPr>
                          <m:t>𝑃</m:t>
                        </m:r>
                        <m:r>
                          <a:rPr lang="da-DK" sz="2000" b="0" i="1" smtClean="0">
                            <a:latin typeface="Cambria Math"/>
                            <a:ea typeface="Cambria Math"/>
                          </a:rPr>
                          <m:t>(</m:t>
                        </m:r>
                        <m:r>
                          <a:rPr lang="da-DK" sz="2000" b="0" i="1" smtClean="0">
                            <a:latin typeface="Cambria Math"/>
                            <a:ea typeface="Cambria Math"/>
                          </a:rPr>
                          <m:t>𝐴</m:t>
                        </m:r>
                        <m:r>
                          <a:rPr lang="da-DK" sz="2000" b="0" i="1" smtClean="0">
                            <a:latin typeface="Cambria Math"/>
                            <a:ea typeface="Cambria Math"/>
                          </a:rPr>
                          <m:t>)</m:t>
                        </m:r>
                      </m:num>
                      <m:den>
                        <m:r>
                          <a:rPr lang="da-DK" sz="2000" b="0" i="1" smtClean="0">
                            <a:latin typeface="Cambria Math"/>
                          </a:rPr>
                          <m:t>𝑃</m:t>
                        </m:r>
                        <m:r>
                          <a:rPr lang="da-DK" sz="2000" b="0" i="1" smtClean="0">
                            <a:latin typeface="Cambria Math"/>
                          </a:rPr>
                          <m:t>(</m:t>
                        </m:r>
                        <m:r>
                          <a:rPr lang="da-DK" sz="2000" b="0" i="1" smtClean="0">
                            <a:latin typeface="Cambria Math"/>
                          </a:rPr>
                          <m:t>𝐵</m:t>
                        </m:r>
                        <m:r>
                          <a:rPr lang="da-DK" sz="2000" b="0" i="1" smtClean="0">
                            <a:latin typeface="Cambria Math"/>
                          </a:rPr>
                          <m:t>)</m:t>
                        </m:r>
                      </m:den>
                    </m:f>
                    <m:groupChr>
                      <m:groupChrPr>
                        <m:chr m:val="⇒"/>
                        <m:vertJc m:val="bot"/>
                        <m:ctrlPr>
                          <a:rPr lang="da-DK" sz="2000" b="0" i="1" smtClean="0">
                            <a:latin typeface="Cambria Math" panose="02040503050406030204" pitchFamily="18" charset="0"/>
                          </a:rPr>
                        </m:ctrlPr>
                      </m:groupChrPr>
                      <m:e>
                        <m:r>
                          <m:rPr>
                            <m:brk m:alnAt="2"/>
                          </m:rPr>
                          <a:rPr lang="en-US" sz="2000" b="0" i="1" smtClean="0">
                            <a:latin typeface="Cambria Math" panose="02040503050406030204" pitchFamily="18" charset="0"/>
                          </a:rPr>
                          <m:t> </m:t>
                        </m:r>
                      </m:e>
                    </m:groupChr>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e>
                    </m:d>
                    <m:r>
                      <a:rPr lang="da-DK" sz="2000" i="1">
                        <a:latin typeface="Cambria Math"/>
                      </a:rPr>
                      <m:t>= </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ctrlPr>
                          <a:rPr lang="da-DK" sz="2000" i="1">
                            <a:latin typeface="Cambria Math" panose="02040503050406030204" pitchFamily="18" charset="0"/>
                          </a:rPr>
                        </m:ctrlPr>
                      </m:dPr>
                      <m:e>
                        <m:r>
                          <a:rPr lang="da-DK" sz="2000" i="1">
                            <a:latin typeface="Cambria Math"/>
                          </a:rPr>
                          <m:t>𝐴</m:t>
                        </m:r>
                      </m:e>
                    </m:d>
                  </m:oMath>
                </a14:m>
                <a:r>
                  <a:rPr lang="da-DK" sz="2000" dirty="0" smtClean="0"/>
                  <a:t/>
                </a:r>
                <a:br>
                  <a:rPr lang="da-DK" sz="2000" dirty="0" smtClean="0"/>
                </a:br>
                <a:r>
                  <a:rPr lang="da-DK" sz="2000" dirty="0" smtClean="0"/>
                  <a:t/>
                </a:r>
                <a:br>
                  <a:rPr lang="da-DK" sz="2000" dirty="0" smtClean="0"/>
                </a:b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m:rPr>
                            <m:nor/>
                          </m:rPr>
                          <a:rPr lang="da-DK" sz="2000">
                            <a:latin typeface="Cambria Math"/>
                          </a:rPr>
                          <m:t>Mand</m:t>
                        </m:r>
                        <m:r>
                          <m:rPr>
                            <m:nor/>
                          </m:rPr>
                          <a:rPr lang="da-DK" sz="2000">
                            <a:latin typeface="Cambria Math"/>
                          </a:rPr>
                          <m:t> | </m:t>
                        </m:r>
                        <m:r>
                          <m:rPr>
                            <m:nor/>
                          </m:rPr>
                          <a:rPr lang="da-DK" sz="2000">
                            <a:latin typeface="Cambria Math"/>
                          </a:rPr>
                          <m:t>Maskin</m:t>
                        </m:r>
                      </m:e>
                    </m:d>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m:rPr>
                            <m:nor/>
                          </m:rPr>
                          <a:rPr lang="da-DK" sz="2000">
                            <a:latin typeface="Cambria Math"/>
                            <a:ea typeface="Cambria Math"/>
                          </a:rPr>
                          <m:t>Maskin</m:t>
                        </m:r>
                      </m:e>
                    </m:d>
                    <m:r>
                      <a:rPr lang="da-DK" sz="2000" b="0" i="1" smtClean="0">
                        <a:latin typeface="Cambria Math"/>
                        <a:ea typeface="Cambria Math"/>
                      </a:rPr>
                      <m:t>=</m:t>
                    </m:r>
                    <m:f>
                      <m:fP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263</m:t>
                        </m:r>
                      </m:den>
                    </m:f>
                    <m:r>
                      <a:rPr lang="da-DK" sz="2000" i="1">
                        <a:latin typeface="Cambria Math"/>
                        <a:ea typeface="Cambria Math"/>
                      </a:rPr>
                      <m:t>∙</m:t>
                    </m:r>
                    <m:f>
                      <m:fPr>
                        <m:ctrlPr>
                          <a:rPr lang="da-DK" sz="2000" i="1">
                            <a:latin typeface="Cambria Math" panose="02040503050406030204" pitchFamily="18" charset="0"/>
                            <a:ea typeface="Cambria Math"/>
                          </a:rPr>
                        </m:ctrlPr>
                      </m:fPr>
                      <m:num>
                        <m:r>
                          <a:rPr lang="da-DK" sz="2000" i="1">
                            <a:latin typeface="Cambria Math"/>
                            <a:ea typeface="Cambria Math"/>
                          </a:rPr>
                          <m:t>263</m:t>
                        </m:r>
                      </m:num>
                      <m:den>
                        <m:r>
                          <a:rPr lang="da-DK" sz="2000" i="1">
                            <a:latin typeface="Cambria Math"/>
                            <a:ea typeface="Cambria Math"/>
                          </a:rPr>
                          <m:t>470</m:t>
                        </m:r>
                      </m:den>
                    </m:f>
                    <m:r>
                      <a:rPr lang="da-DK" sz="2000" b="0" i="1" smtClean="0">
                        <a:latin typeface="Cambria Math"/>
                        <a:ea typeface="Cambria Math"/>
                      </a:rPr>
                      <m:t>=</m:t>
                    </m:r>
                    <m:f>
                      <m:fP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470</m:t>
                        </m:r>
                      </m:den>
                    </m:f>
                    <m:r>
                      <a:rPr lang="da-DK" sz="2000" b="0" i="1" smtClean="0">
                        <a:latin typeface="Cambria Math"/>
                        <a:ea typeface="Cambria Math"/>
                      </a:rPr>
                      <m:t>=0.47</m:t>
                    </m:r>
                  </m:oMath>
                </a14:m>
                <a:r>
                  <a:rPr lang="da-DK" sz="2000" i="1" dirty="0" smtClean="0">
                    <a:latin typeface="Cambria Math"/>
                  </a:rPr>
                  <a:t> </a:t>
                </a:r>
                <a:br>
                  <a:rPr lang="da-DK" sz="2000" i="1" dirty="0" smtClean="0">
                    <a:latin typeface="Cambria Math"/>
                  </a:rPr>
                </a:br>
                <a14:m>
                  <m:oMath xmlns:m="http://schemas.openxmlformats.org/officeDocument/2006/math">
                    <m:r>
                      <a:rPr lang="da-DK" sz="2000" i="1">
                        <a:latin typeface="Cambria Math"/>
                      </a:rPr>
                      <m:t>𝑃</m:t>
                    </m:r>
                    <m:d>
                      <m:dPr>
                        <m:ctrlPr>
                          <a:rPr lang="da-DK" sz="2000" i="1">
                            <a:latin typeface="Cambria Math" panose="02040503050406030204" pitchFamily="18" charset="0"/>
                          </a:rPr>
                        </m:ctrlPr>
                      </m:dPr>
                      <m:e>
                        <m:r>
                          <m:rPr>
                            <m:nor/>
                          </m:rPr>
                          <a:rPr lang="da-DK" sz="2000">
                            <a:latin typeface="Cambria Math"/>
                          </a:rPr>
                          <m:t>Maskin</m:t>
                        </m:r>
                        <m:r>
                          <m:rPr>
                            <m:nor/>
                          </m:rPr>
                          <a:rPr lang="da-DK" sz="2000">
                            <a:latin typeface="Cambria Math"/>
                          </a:rPr>
                          <m:t> | </m:t>
                        </m:r>
                        <m:r>
                          <m:rPr>
                            <m:nor/>
                          </m:rPr>
                          <a:rPr lang="da-DK" sz="2000">
                            <a:latin typeface="Cambria Math"/>
                          </a:rPr>
                          <m:t>Mand</m:t>
                        </m:r>
                      </m:e>
                    </m:d>
                    <m:r>
                      <a:rPr lang="da-DK" sz="2000" i="1">
                        <a:latin typeface="Cambria Math"/>
                        <a:ea typeface="Cambria Math"/>
                      </a:rPr>
                      <m:t>∙</m:t>
                    </m:r>
                    <m:r>
                      <a:rPr lang="da-DK" sz="2000" i="1">
                        <a:latin typeface="Cambria Math"/>
                        <a:ea typeface="Cambria Math"/>
                      </a:rPr>
                      <m:t>𝑃</m:t>
                    </m:r>
                    <m:d>
                      <m:dPr>
                        <m:ctrlPr>
                          <a:rPr lang="da-DK" sz="2000" i="1">
                            <a:latin typeface="Cambria Math" panose="02040503050406030204" pitchFamily="18" charset="0"/>
                            <a:ea typeface="Cambria Math"/>
                          </a:rPr>
                        </m:ctrlPr>
                      </m:dPr>
                      <m:e>
                        <m:r>
                          <m:rPr>
                            <m:nor/>
                          </m:rPr>
                          <a:rPr lang="da-DK" sz="2000">
                            <a:latin typeface="Cambria Math"/>
                          </a:rPr>
                          <m:t>Mand</m:t>
                        </m:r>
                      </m:e>
                    </m:d>
                    <m:r>
                      <a:rPr lang="da-DK" sz="2000" b="0" i="1" smtClean="0">
                        <a:latin typeface="Cambria Math"/>
                        <a:ea typeface="Cambria Math"/>
                      </a:rPr>
                      <m:t>=</m:t>
                    </m:r>
                    <m:f>
                      <m:fP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b="0" i="1" smtClean="0">
                            <a:latin typeface="Cambria Math"/>
                            <a:ea typeface="Cambria Math"/>
                          </a:rPr>
                          <m:t>334</m:t>
                        </m:r>
                      </m:den>
                    </m:f>
                    <m:r>
                      <a:rPr lang="da-DK" sz="2000" i="1">
                        <a:latin typeface="Cambria Math"/>
                        <a:ea typeface="Cambria Math"/>
                      </a:rPr>
                      <m:t>∙</m:t>
                    </m:r>
                    <m:f>
                      <m:fPr>
                        <m:ctrlPr>
                          <a:rPr lang="da-DK" sz="2000" i="1">
                            <a:latin typeface="Cambria Math" panose="02040503050406030204" pitchFamily="18" charset="0"/>
                            <a:ea typeface="Cambria Math"/>
                          </a:rPr>
                        </m:ctrlPr>
                      </m:fPr>
                      <m:num>
                        <m:r>
                          <a:rPr lang="da-DK" sz="2000" b="0" i="1" smtClean="0">
                            <a:latin typeface="Cambria Math"/>
                            <a:ea typeface="Cambria Math"/>
                          </a:rPr>
                          <m:t>334</m:t>
                        </m:r>
                      </m:num>
                      <m:den>
                        <m:r>
                          <a:rPr lang="da-DK" sz="2000" i="1">
                            <a:latin typeface="Cambria Math"/>
                            <a:ea typeface="Cambria Math"/>
                          </a:rPr>
                          <m:t>470</m:t>
                        </m:r>
                      </m:den>
                    </m:f>
                    <m:r>
                      <a:rPr lang="da-DK" sz="2000" i="1">
                        <a:latin typeface="Cambria Math"/>
                        <a:ea typeface="Cambria Math"/>
                      </a:rPr>
                      <m:t>=</m:t>
                    </m:r>
                    <m:f>
                      <m:fP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470</m:t>
                        </m:r>
                      </m:den>
                    </m:f>
                    <m:r>
                      <a:rPr lang="da-DK" sz="2000" i="1">
                        <a:latin typeface="Cambria Math"/>
                        <a:ea typeface="Cambria Math"/>
                      </a:rPr>
                      <m:t>=0.47</m:t>
                    </m:r>
                  </m:oMath>
                </a14:m>
                <a:r>
                  <a:rPr lang="da-DK" sz="2000" b="0" i="1" dirty="0" smtClean="0">
                    <a:latin typeface="Cambria Math"/>
                    <a:ea typeface="Cambria Math"/>
                  </a:rPr>
                  <a:t> .</a:t>
                </a:r>
                <a:br>
                  <a:rPr lang="da-DK" sz="2000" b="0" i="1" dirty="0" smtClean="0">
                    <a:latin typeface="Cambria Math"/>
                    <a:ea typeface="Cambria Math"/>
                  </a:rPr>
                </a:br>
                <a:r>
                  <a:rPr lang="da-DK" sz="2000"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a:blip r:embed="rId3"/>
                <a:stretch>
                  <a:fillRect l="-79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40</a:t>
            </a:fld>
            <a:endParaRPr lang="da-DK" dirty="0"/>
          </a:p>
        </p:txBody>
      </p:sp>
      <p:graphicFrame>
        <p:nvGraphicFramePr>
          <p:cNvPr id="7" name="Content Placeholder 5"/>
          <p:cNvGraphicFramePr>
            <a:graphicFrameLocks/>
          </p:cNvGraphicFramePr>
          <p:nvPr>
            <p:extLst>
              <p:ext uri="{D42A27DB-BD31-4B8C-83A1-F6EECF244321}">
                <p14:modId xmlns:p14="http://schemas.microsoft.com/office/powerpoint/2010/main" val="3607286179"/>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a:lstStyle/>
                    <a:p>
                      <a:pPr algn="ctr" fontAlgn="b"/>
                      <a:r>
                        <a:rPr lang="en-GB" sz="1800" b="1" u="none" strike="noStrike" dirty="0">
                          <a:effectLst/>
                        </a:rPr>
                        <a:t>2013</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err="1">
                          <a:effectLst/>
                        </a:rPr>
                        <a:t>Maskin</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Kemi</a:t>
                      </a:r>
                      <a:endParaRPr lang="en-GB" sz="1800" b="1" i="0" u="none" strike="noStrike" dirty="0">
                        <a:solidFill>
                          <a:srgbClr val="000000"/>
                        </a:solidFill>
                        <a:effectLst/>
                        <a:latin typeface="Calibri"/>
                      </a:endParaRPr>
                    </a:p>
                  </a:txBody>
                  <a:tcPr marL="15373" marR="15373" marT="15373"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a:lstStyle/>
                    <a:p>
                      <a:pPr algn="l" fontAlgn="b"/>
                      <a:r>
                        <a:rPr lang="en-GB" sz="1800" b="1" u="none" strike="noStrike" dirty="0" err="1">
                          <a:effectLst/>
                        </a:rPr>
                        <a:t>Mænd</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222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112</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334</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a:lstStyle/>
                    <a:p>
                      <a:pPr algn="l" fontAlgn="b"/>
                      <a:r>
                        <a:rPr lang="en-GB" sz="1800" b="1" u="none" strike="noStrike" dirty="0" err="1">
                          <a:effectLst/>
                        </a:rPr>
                        <a:t>Kvinder</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41</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95</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a:lstStyle/>
                    <a:p>
                      <a:pPr algn="l" fontAlgn="b"/>
                      <a:r>
                        <a:rPr lang="en-GB" sz="1800" b="1" u="none" strike="noStrike" dirty="0">
                          <a:effectLst/>
                        </a:rPr>
                        <a:t>Total</a:t>
                      </a:r>
                      <a:endParaRPr lang="en-GB" sz="1800" b="1"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dirty="0">
                          <a:effectLst/>
                        </a:rPr>
                        <a:t>263</a:t>
                      </a:r>
                      <a:endParaRPr lang="en-GB" sz="1800" b="0" i="0" u="none" strike="noStrike" dirty="0">
                        <a:solidFill>
                          <a:srgbClr val="000000"/>
                        </a:solidFill>
                        <a:effectLst/>
                        <a:latin typeface="Calibri"/>
                      </a:endParaRPr>
                    </a:p>
                  </a:txBody>
                  <a:tcPr marL="15373" marR="15373" marT="15373" marB="0" anchor="b"/>
                </a:tc>
                <a:tc>
                  <a:txBody>
                    <a:bodyPr/>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a:lstStyle/>
                    <a:p>
                      <a:pPr algn="r" fontAlgn="b"/>
                      <a:r>
                        <a:rPr lang="en-GB" sz="1800" u="none" strike="noStrike" dirty="0">
                          <a:effectLst/>
                        </a:rPr>
                        <a:t>470</a:t>
                      </a:r>
                      <a:endParaRPr lang="en-GB" sz="1800" b="0" i="0" u="none" strike="noStrike" dirty="0">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95731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Eksempel (medicinsk)</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da-DK" dirty="0" smtClean="0"/>
                  <a:t>En mand går til lægen med et særligt symptom. Symptomet kan være tegn på, at han har en bestemt sygdom. </a:t>
                </a:r>
              </a:p>
              <a:p>
                <a:r>
                  <a:rPr lang="da-DK" dirty="0" smtClean="0"/>
                  <a:t>Man ved, at manden tilhører en genetisk subpopulation, </a:t>
                </a:r>
                <a:r>
                  <a:rPr lang="da-DK" smtClean="0"/>
                  <a:t>hvor 10 % </a:t>
                </a:r>
                <a:r>
                  <a:rPr lang="da-DK" dirty="0" smtClean="0"/>
                  <a:t>lider </a:t>
                </a:r>
                <a:r>
                  <a:rPr lang="da-DK" smtClean="0"/>
                  <a:t>af sygdommen </a:t>
                </a:r>
                <a:endParaRPr lang="da-DK" dirty="0" smtClean="0"/>
              </a:p>
              <a:p>
                <a:r>
                  <a:rPr lang="da-DK" dirty="0" smtClean="0"/>
                  <a:t>Af dem, der lider af sygdommen, </a:t>
                </a:r>
                <a:r>
                  <a:rPr lang="da-DK" smtClean="0"/>
                  <a:t>har </a:t>
                </a:r>
                <a14:m>
                  <m:oMath xmlns:m="http://schemas.openxmlformats.org/officeDocument/2006/math">
                    <m:r>
                      <a:rPr lang="da-DK" i="1" smtClean="0">
                        <a:latin typeface="Cambria Math" panose="02040503050406030204" pitchFamily="18" charset="0"/>
                      </a:rPr>
                      <m:t>75</m:t>
                    </m:r>
                  </m:oMath>
                </a14:m>
                <a:r>
                  <a:rPr lang="da-DK" smtClean="0"/>
                  <a:t> % symptomet</a:t>
                </a:r>
                <a:endParaRPr lang="da-DK" dirty="0" smtClean="0"/>
              </a:p>
              <a:p>
                <a14:m>
                  <m:oMath xmlns:m="http://schemas.openxmlformats.org/officeDocument/2006/math">
                    <m:r>
                      <a:rPr lang="da-DK" i="1" smtClean="0">
                        <a:latin typeface="Cambria Math" panose="02040503050406030204" pitchFamily="18" charset="0"/>
                      </a:rPr>
                      <m:t>5</m:t>
                    </m:r>
                  </m:oMath>
                </a14:m>
                <a:r>
                  <a:rPr lang="da-DK" smtClean="0"/>
                  <a:t> % </a:t>
                </a:r>
                <a:r>
                  <a:rPr lang="da-DK" dirty="0" smtClean="0"/>
                  <a:t>af dem, der ikke lider af sygdommen har </a:t>
                </a:r>
                <a:r>
                  <a:rPr lang="da-DK" smtClean="0"/>
                  <a:t>alligevel symptomet</a:t>
                </a:r>
                <a:br>
                  <a:rPr lang="da-DK" smtClean="0"/>
                </a:br>
                <a:endParaRPr lang="da-DK" dirty="0" smtClean="0"/>
              </a:p>
              <a:p>
                <a:pPr marL="457200" indent="-457200">
                  <a:buFont typeface="+mj-lt"/>
                  <a:buAutoNum type="alphaLcParenR"/>
                </a:pPr>
                <a:r>
                  <a:rPr lang="da-DK" dirty="0" smtClean="0"/>
                  <a:t>Hvad er sandsynligheden for, at manden har sygdommen?</a:t>
                </a:r>
              </a:p>
              <a:p>
                <a:pPr marL="457200" indent="-457200">
                  <a:buFont typeface="+mj-lt"/>
                  <a:buAutoNum type="alphaLcParenR"/>
                </a:pPr>
                <a:r>
                  <a:rPr lang="da-DK" dirty="0" smtClean="0"/>
                  <a:t>Ændrer </a:t>
                </a:r>
                <a:r>
                  <a:rPr lang="da-DK" dirty="0"/>
                  <a:t>denne sandsynlighed sig, hvis forekomsten af sygdommen i subpopulationen </a:t>
                </a:r>
                <a:r>
                  <a:rPr lang="da-DK"/>
                  <a:t>er </a:t>
                </a:r>
                <a14:m>
                  <m:oMath xmlns:m="http://schemas.openxmlformats.org/officeDocument/2006/math">
                    <m:r>
                      <a:rPr lang="da-DK" i="1" smtClean="0">
                        <a:latin typeface="Cambria Math" panose="02040503050406030204" pitchFamily="18" charset="0"/>
                      </a:rPr>
                      <m:t>1</m:t>
                    </m:r>
                  </m:oMath>
                </a14:m>
                <a:r>
                  <a:rPr lang="da-DK" smtClean="0"/>
                  <a:t> % </a:t>
                </a:r>
                <a:r>
                  <a:rPr lang="da-DK" dirty="0"/>
                  <a:t>snarere </a:t>
                </a:r>
                <a:r>
                  <a:rPr lang="da-DK"/>
                  <a:t>end </a:t>
                </a:r>
                <a14:m>
                  <m:oMath xmlns:m="http://schemas.openxmlformats.org/officeDocument/2006/math">
                    <m:r>
                      <a:rPr lang="da-DK" i="1" smtClean="0">
                        <a:latin typeface="Cambria Math" panose="02040503050406030204" pitchFamily="18" charset="0"/>
                      </a:rPr>
                      <m:t>10</m:t>
                    </m:r>
                  </m:oMath>
                </a14:m>
                <a:r>
                  <a:rPr lang="da-DK" smtClean="0"/>
                  <a:t> %?.</a:t>
                </a:r>
                <a:endParaRPr lang="da-D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58" t="-89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41</a:t>
            </a:fld>
            <a:endParaRPr lang="da-DK" dirty="0"/>
          </a:p>
        </p:txBody>
      </p:sp>
    </p:spTree>
    <p:extLst>
      <p:ext uri="{BB962C8B-B14F-4D97-AF65-F5344CB8AC3E}">
        <p14:creationId xmlns:p14="http://schemas.microsoft.com/office/powerpoint/2010/main" val="25004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da-DK" sz="3600" b="1" dirty="0">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dirty="0" smtClean="0"/>
              <a:t>Plat og krone</a:t>
            </a:r>
            <a:endParaRPr lang="da-DK" dirty="0"/>
          </a:p>
        </p:txBody>
      </p:sp>
      <mc:AlternateContent xmlns:mc="http://schemas.openxmlformats.org/markup-compatibility/2006" xmlns:a14="http://schemas.microsoft.com/office/drawing/2010/main">
        <mc:Choice Requires="a14">
          <p:sp>
            <p:nvSpPr>
              <p:cNvPr id="7" name="Content Placeholder 6"/>
              <p:cNvSpPr>
                <a:spLocks noGrp="1"/>
              </p:cNvSpPr>
              <p:nvPr>
                <p:ph sz="half" idx="2"/>
              </p:nvPr>
            </p:nvSpPr>
            <p:spPr/>
            <p:txBody>
              <a:bodyPr>
                <a:normAutofit/>
              </a:bodyPr>
              <a:lstStyle/>
              <a:p>
                <a:r>
                  <a:rPr lang="da-DK" sz="2000" dirty="0" smtClean="0"/>
                  <a:t>Mulige udfald</a:t>
                </a:r>
                <a:r>
                  <a:rPr lang="da-DK" sz="2000" smtClean="0"/>
                  <a:t>: U = {Plat</a:t>
                </a:r>
                <a:r>
                  <a:rPr lang="da-DK" sz="2000" dirty="0" smtClean="0"/>
                  <a:t>, Krone}</a:t>
                </a:r>
              </a:p>
              <a:p>
                <a:r>
                  <a:rPr lang="da-DK" sz="2000" dirty="0" smtClean="0"/>
                  <a:t>Udfald lige sandsynlige (tilfældigt kast med lige mønt)</a:t>
                </a:r>
              </a:p>
              <a:p>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m:rPr>
                            <m:nor/>
                          </m:rPr>
                          <a:rPr lang="da-DK" sz="2000" b="0" i="0" smtClean="0">
                            <a:latin typeface="Cambria Math"/>
                          </a:rPr>
                          <m:t>Plat</m:t>
                        </m:r>
                      </m:e>
                    </m:d>
                    <m:r>
                      <a:rPr lang="da-DK" sz="2000" b="0" i="1" smtClean="0">
                        <a:latin typeface="Cambria Math"/>
                      </a:rPr>
                      <m:t>=</m:t>
                    </m:r>
                    <m:r>
                      <a:rPr lang="da-DK" sz="2000" b="0" i="1" smtClean="0">
                        <a:latin typeface="Cambria Math"/>
                      </a:rPr>
                      <m:t>𝑃</m:t>
                    </m:r>
                    <m:r>
                      <a:rPr lang="da-DK" sz="2000" b="0" i="1" smtClean="0">
                        <a:latin typeface="Cambria Math"/>
                      </a:rPr>
                      <m:t>(</m:t>
                    </m:r>
                    <m:r>
                      <m:rPr>
                        <m:nor/>
                      </m:rPr>
                      <a:rPr lang="da-DK" sz="2000" b="0" i="0" smtClean="0">
                        <a:latin typeface="Cambria Math"/>
                      </a:rPr>
                      <m:t>Krone</m:t>
                    </m:r>
                    <m:r>
                      <m:rPr>
                        <m:nor/>
                      </m:rPr>
                      <a:rPr lang="da-DK" sz="2000" b="0" i="0" smtClean="0">
                        <a:latin typeface="Cambria Math"/>
                      </a:rPr>
                      <m:t>) = </m:t>
                    </m:r>
                    <m:f>
                      <m:fP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oMath>
                </a14:m>
                <a:endParaRPr lang="da-DK" sz="2000" dirty="0"/>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blipFill>
                <a:blip r:embed="rId3"/>
                <a:stretch>
                  <a:fillRect l="-1357" t="-926" r="-302"/>
                </a:stretch>
              </a:blipFill>
            </p:spPr>
            <p:txBody>
              <a:bodyPr/>
              <a:lstStyle/>
              <a:p>
                <a:r>
                  <a:rPr lang="en-GB">
                    <a:noFill/>
                  </a:rPr>
                  <a:t> </a:t>
                </a:r>
              </a:p>
            </p:txBody>
          </p:sp>
        </mc:Fallback>
      </mc:AlternateContent>
      <p:sp>
        <p:nvSpPr>
          <p:cNvPr id="8" name="Text Placeholder 7"/>
          <p:cNvSpPr>
            <a:spLocks noGrp="1"/>
          </p:cNvSpPr>
          <p:nvPr>
            <p:ph type="body" sz="quarter" idx="3"/>
          </p:nvPr>
        </p:nvSpPr>
        <p:spPr>
          <a:xfrm>
            <a:off x="4572000" y="1124744"/>
            <a:ext cx="4041775" cy="1050131"/>
          </a:xfrm>
        </p:spPr>
        <p:txBody>
          <a:bodyPr/>
          <a:lstStyle/>
          <a:p>
            <a:r>
              <a:rPr lang="da-DK" dirty="0" smtClean="0"/>
              <a:t>Kast med terning</a:t>
            </a:r>
            <a:endParaRPr lang="da-DK" dirty="0"/>
          </a:p>
        </p:txBody>
      </p:sp>
      <mc:AlternateContent xmlns:mc="http://schemas.openxmlformats.org/markup-compatibility/2006" xmlns:a14="http://schemas.microsoft.com/office/drawing/2010/main">
        <mc:Choice Requires="a14">
          <p:sp>
            <p:nvSpPr>
              <p:cNvPr id="9" name="Content Placeholder 8"/>
              <p:cNvSpPr>
                <a:spLocks noGrp="1"/>
              </p:cNvSpPr>
              <p:nvPr>
                <p:ph sz="quarter" idx="4"/>
              </p:nvPr>
            </p:nvSpPr>
            <p:spPr>
              <a:xfrm>
                <a:off x="4572000" y="2174874"/>
                <a:ext cx="4572000" cy="4422477"/>
              </a:xfrm>
            </p:spPr>
            <p:txBody>
              <a:bodyPr>
                <a:normAutofit/>
              </a:bodyPr>
              <a:lstStyle/>
              <a:p>
                <a:r>
                  <a:rPr lang="da-DK" sz="2000" dirty="0" smtClean="0"/>
                  <a:t>Mulige udfald</a:t>
                </a:r>
                <a:r>
                  <a:rPr lang="da-DK" sz="2000" smtClean="0"/>
                  <a:t>: U = {1</a:t>
                </a:r>
                <a:r>
                  <a:rPr lang="da-DK" sz="2000" dirty="0" smtClean="0"/>
                  <a:t>, 2, 3, 4, 5, 6}</a:t>
                </a:r>
              </a:p>
              <a:p>
                <a:r>
                  <a:rPr lang="da-DK" sz="2000" dirty="0" smtClean="0"/>
                  <a:t>Udfald lige sandsynlige (tilfældigt kast)</a:t>
                </a:r>
              </a:p>
              <a:p>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1</m:t>
                        </m:r>
                      </m:e>
                    </m:d>
                    <m:r>
                      <a:rPr lang="da-DK" sz="2000" b="0" i="1" smtClean="0">
                        <a:latin typeface="Cambria Math"/>
                      </a:rPr>
                      <m:t>=</m:t>
                    </m:r>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2</m:t>
                        </m:r>
                      </m:e>
                    </m:d>
                    <m:r>
                      <a:rPr lang="da-DK" sz="2000" b="0" i="1" smtClean="0">
                        <a:latin typeface="Cambria Math"/>
                      </a:rPr>
                      <m:t>=…=</m:t>
                    </m:r>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6</m:t>
                        </m:r>
                      </m:e>
                    </m:d>
                    <m:r>
                      <a:rPr lang="da-DK" sz="2000" b="0" i="1" smtClean="0">
                        <a:latin typeface="Cambria Math"/>
                      </a:rPr>
                      <m:t>= </m:t>
                    </m:r>
                    <m:f>
                      <m:fP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6</m:t>
                        </m:r>
                      </m:den>
                    </m:f>
                  </m:oMath>
                </a14:m>
                <a:endParaRPr lang="da-DK" sz="2000" dirty="0" smtClean="0"/>
              </a:p>
              <a:p>
                <a:r>
                  <a:rPr lang="da-DK" sz="2000" b="0" dirty="0" smtClean="0"/>
                  <a:t>Hændelse: Terningen viser ulige øjne</a:t>
                </a:r>
              </a:p>
              <a:p>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m:rPr>
                            <m:nor/>
                          </m:rPr>
                          <a:rPr lang="da-DK" sz="2000" b="0" i="0" smtClean="0">
                            <a:latin typeface="Cambria Math"/>
                          </a:rPr>
                          <m:t>ulige</m:t>
                        </m:r>
                      </m:e>
                    </m:d>
                    <m:r>
                      <a:rPr lang="da-DK" sz="2000" b="0" i="1" smtClean="0">
                        <a:latin typeface="Cambria Math"/>
                      </a:rPr>
                      <m:t>=</m:t>
                    </m:r>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1</m:t>
                        </m:r>
                      </m:e>
                    </m:d>
                    <m:r>
                      <a:rPr lang="da-DK" sz="2000" b="0" i="1" smtClean="0">
                        <a:latin typeface="Cambria Math"/>
                      </a:rPr>
                      <m:t>+</m:t>
                    </m:r>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3</m:t>
                        </m:r>
                      </m:e>
                    </m:d>
                    <m:r>
                      <a:rPr lang="da-DK" sz="2000" b="0" i="1" smtClean="0">
                        <a:latin typeface="Cambria Math"/>
                      </a:rPr>
                      <m:t>+</m:t>
                    </m:r>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5</m:t>
                        </m:r>
                      </m:e>
                    </m:d>
                    <m:r>
                      <a:rPr lang="da-DK" sz="2000" b="0" i="1" smtClean="0">
                        <a:latin typeface="Cambria Math"/>
                      </a:rPr>
                      <m:t>=</m:t>
                    </m:r>
                    <m:f>
                      <m:fPr>
                        <m:ctrlPr>
                          <a:rPr lang="da-DK" sz="2000" b="0" i="1" smtClean="0">
                            <a:latin typeface="Cambria Math" panose="02040503050406030204" pitchFamily="18" charset="0"/>
                          </a:rPr>
                        </m:ctrlPr>
                      </m:fPr>
                      <m:num>
                        <m:r>
                          <a:rPr lang="da-DK" sz="2000" b="0" i="1" smtClean="0">
                            <a:latin typeface="Cambria Math"/>
                          </a:rPr>
                          <m:t>1+1+1</m:t>
                        </m:r>
                      </m:num>
                      <m:den>
                        <m:r>
                          <a:rPr lang="da-DK" sz="2000" b="0" i="1" smtClean="0">
                            <a:latin typeface="Cambria Math"/>
                          </a:rPr>
                          <m:t>6</m:t>
                        </m:r>
                      </m:den>
                    </m:f>
                    <m:r>
                      <a:rPr lang="da-DK" sz="2000" b="0" i="0" smtClean="0">
                        <a:latin typeface="Cambria Math"/>
                      </a:rPr>
                      <m:t>= </m:t>
                    </m:r>
                    <m:f>
                      <m:fPr>
                        <m:ctrlPr>
                          <a:rPr lang="da-DK" sz="2000" b="0" i="1" smtClean="0">
                            <a:latin typeface="Cambria Math" panose="02040503050406030204" pitchFamily="18" charset="0"/>
                          </a:rPr>
                        </m:ctrlPr>
                      </m:fPr>
                      <m:num>
                        <m:r>
                          <a:rPr lang="da-DK" sz="2000" b="0" i="1" smtClean="0">
                            <a:latin typeface="Cambria Math"/>
                          </a:rPr>
                          <m:t>3</m:t>
                        </m:r>
                      </m:num>
                      <m:den>
                        <m:r>
                          <a:rPr lang="da-DK" sz="2000" b="0" i="1" smtClean="0">
                            <a:latin typeface="Cambria Math"/>
                          </a:rPr>
                          <m:t>6</m:t>
                        </m:r>
                      </m:den>
                    </m:f>
                    <m:r>
                      <a:rPr lang="da-DK" sz="2000" b="0" i="1" smtClean="0">
                        <a:latin typeface="Cambria Math"/>
                      </a:rPr>
                      <m:t>=</m:t>
                    </m:r>
                    <m:f>
                      <m:fP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oMath>
                </a14:m>
                <a:r>
                  <a:rPr lang="da-DK" sz="2000" dirty="0" smtClean="0"/>
                  <a:t>.</a:t>
                </a:r>
                <a:endParaRPr lang="da-DK" sz="2000" dirty="0"/>
              </a:p>
            </p:txBody>
          </p:sp>
        </mc:Choice>
        <mc:Fallback xmlns="">
          <p:sp>
            <p:nvSpPr>
              <p:cNvPr id="9" name="Content Placeholder 8"/>
              <p:cNvSpPr>
                <a:spLocks noGrp="1" noRot="1" noChangeAspect="1" noMove="1" noResize="1" noEditPoints="1" noAdjustHandles="1" noChangeArrowheads="1" noChangeShapeType="1" noTextEdit="1"/>
              </p:cNvSpPr>
              <p:nvPr>
                <p:ph sz="quarter" idx="4"/>
              </p:nvPr>
            </p:nvSpPr>
            <p:spPr>
              <a:xfrm>
                <a:off x="4572000" y="2174874"/>
                <a:ext cx="4572000" cy="4422477"/>
              </a:xfrm>
              <a:blipFill>
                <a:blip r:embed="rId4"/>
                <a:stretch>
                  <a:fillRect l="-1200" t="-82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a:t>
            </a:fld>
            <a:endParaRPr lang="da-DK" dirty="0"/>
          </a:p>
        </p:txBody>
      </p:sp>
      <p:pic>
        <p:nvPicPr>
          <p:cNvPr id="8194" name="Picture 2" descr="http://imgcdn.geocaching.com/cache/large/db56062f-c491-4d30-a445-3d522bca434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1268760"/>
            <a:ext cx="874046" cy="86844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719572" y="4609233"/>
            <a:ext cx="1543826" cy="2064028"/>
            <a:chOff x="719572" y="3525212"/>
            <a:chExt cx="1543826" cy="2064028"/>
          </a:xfrm>
        </p:grpSpPr>
        <p:sp>
          <p:nvSpPr>
            <p:cNvPr id="5" name="Oval 4"/>
            <p:cNvSpPr/>
            <p:nvPr/>
          </p:nvSpPr>
          <p:spPr>
            <a:xfrm>
              <a:off x="719572" y="4005064"/>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0" name="TextBox 9"/>
            <p:cNvSpPr txBox="1"/>
            <p:nvPr/>
          </p:nvSpPr>
          <p:spPr>
            <a:xfrm>
              <a:off x="1220673" y="4324454"/>
              <a:ext cx="541623" cy="369332"/>
            </a:xfrm>
            <a:prstGeom prst="rect">
              <a:avLst/>
            </a:prstGeom>
            <a:noFill/>
          </p:spPr>
          <p:txBody>
            <a:bodyPr wrap="none" rtlCol="0">
              <a:spAutoFit/>
            </a:bodyPr>
            <a:lstStyle/>
            <a:p>
              <a:r>
                <a:rPr lang="da-DK" dirty="0" smtClean="0"/>
                <a:t>Plat</a:t>
              </a:r>
              <a:endParaRPr lang="da-DK" dirty="0"/>
            </a:p>
          </p:txBody>
        </p:sp>
        <p:sp>
          <p:nvSpPr>
            <p:cNvPr id="11" name="TextBox 10"/>
            <p:cNvSpPr txBox="1"/>
            <p:nvPr/>
          </p:nvSpPr>
          <p:spPr>
            <a:xfrm>
              <a:off x="1069760" y="4884817"/>
              <a:ext cx="736805" cy="369332"/>
            </a:xfrm>
            <a:prstGeom prst="rect">
              <a:avLst/>
            </a:prstGeom>
            <a:noFill/>
          </p:spPr>
          <p:txBody>
            <a:bodyPr wrap="none" rtlCol="0">
              <a:spAutoFit/>
            </a:bodyPr>
            <a:lstStyle/>
            <a:p>
              <a:r>
                <a:rPr lang="da-DK" dirty="0" smtClean="0"/>
                <a:t>Krone</a:t>
              </a:r>
              <a:endParaRPr lang="da-DK" dirty="0"/>
            </a:p>
          </p:txBody>
        </p:sp>
        <p:sp>
          <p:nvSpPr>
            <p:cNvPr id="13" name="TextBox 12"/>
            <p:cNvSpPr txBox="1"/>
            <p:nvPr/>
          </p:nvSpPr>
          <p:spPr>
            <a:xfrm>
              <a:off x="719572" y="3525212"/>
              <a:ext cx="1281441" cy="369332"/>
            </a:xfrm>
            <a:prstGeom prst="rect">
              <a:avLst/>
            </a:prstGeom>
            <a:noFill/>
          </p:spPr>
          <p:txBody>
            <a:bodyPr wrap="none" rtlCol="0">
              <a:spAutoFit/>
            </a:bodyPr>
            <a:lstStyle/>
            <a:p>
              <a:r>
                <a:rPr lang="da-DK" dirty="0" smtClean="0"/>
                <a:t>Udfaldsrum</a:t>
              </a:r>
              <a:endParaRPr lang="da-DK" dirty="0"/>
            </a:p>
          </p:txBody>
        </p:sp>
      </p:grpSp>
      <p:grpSp>
        <p:nvGrpSpPr>
          <p:cNvPr id="12" name="Group 11"/>
          <p:cNvGrpSpPr/>
          <p:nvPr/>
        </p:nvGrpSpPr>
        <p:grpSpPr>
          <a:xfrm>
            <a:off x="5651285" y="4639339"/>
            <a:ext cx="1544661" cy="2060816"/>
            <a:chOff x="5651285" y="4392520"/>
            <a:chExt cx="1544661" cy="2060816"/>
          </a:xfrm>
        </p:grpSpPr>
        <p:sp>
          <p:nvSpPr>
            <p:cNvPr id="14" name="Oval 13"/>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5" name="TextBox 14"/>
            <p:cNvSpPr txBox="1"/>
            <p:nvPr/>
          </p:nvSpPr>
          <p:spPr>
            <a:xfrm>
              <a:off x="6122347" y="5139516"/>
              <a:ext cx="301686" cy="369332"/>
            </a:xfrm>
            <a:prstGeom prst="rect">
              <a:avLst/>
            </a:prstGeom>
            <a:noFill/>
          </p:spPr>
          <p:txBody>
            <a:bodyPr wrap="none" rtlCol="0">
              <a:spAutoFit/>
            </a:bodyPr>
            <a:lstStyle/>
            <a:p>
              <a:r>
                <a:rPr lang="da-DK" dirty="0" smtClean="0"/>
                <a:t>1</a:t>
              </a:r>
              <a:endParaRPr lang="da-DK" dirty="0"/>
            </a:p>
          </p:txBody>
        </p:sp>
        <p:sp>
          <p:nvSpPr>
            <p:cNvPr id="17" name="TextBox 16"/>
            <p:cNvSpPr txBox="1"/>
            <p:nvPr/>
          </p:nvSpPr>
          <p:spPr>
            <a:xfrm>
              <a:off x="5651285" y="4392520"/>
              <a:ext cx="1281441" cy="369332"/>
            </a:xfrm>
            <a:prstGeom prst="rect">
              <a:avLst/>
            </a:prstGeom>
            <a:noFill/>
          </p:spPr>
          <p:txBody>
            <a:bodyPr wrap="none" rtlCol="0">
              <a:spAutoFit/>
            </a:bodyPr>
            <a:lstStyle/>
            <a:p>
              <a:r>
                <a:rPr lang="da-DK" dirty="0" smtClean="0"/>
                <a:t>Udfaldsrum</a:t>
              </a:r>
              <a:endParaRPr lang="da-DK" dirty="0"/>
            </a:p>
          </p:txBody>
        </p:sp>
        <p:sp>
          <p:nvSpPr>
            <p:cNvPr id="18" name="TextBox 17"/>
            <p:cNvSpPr txBox="1"/>
            <p:nvPr/>
          </p:nvSpPr>
          <p:spPr>
            <a:xfrm>
              <a:off x="6579363" y="5109554"/>
              <a:ext cx="301686" cy="369332"/>
            </a:xfrm>
            <a:prstGeom prst="rect">
              <a:avLst/>
            </a:prstGeom>
            <a:noFill/>
          </p:spPr>
          <p:txBody>
            <a:bodyPr wrap="none" rtlCol="0">
              <a:spAutoFit/>
            </a:bodyPr>
            <a:lstStyle/>
            <a:p>
              <a:r>
                <a:rPr lang="da-DK" dirty="0"/>
                <a:t>5</a:t>
              </a:r>
            </a:p>
          </p:txBody>
        </p:sp>
        <p:sp>
          <p:nvSpPr>
            <p:cNvPr id="19" name="TextBox 18"/>
            <p:cNvSpPr txBox="1"/>
            <p:nvPr/>
          </p:nvSpPr>
          <p:spPr>
            <a:xfrm>
              <a:off x="6458021" y="5493350"/>
              <a:ext cx="301686" cy="369332"/>
            </a:xfrm>
            <a:prstGeom prst="rect">
              <a:avLst/>
            </a:prstGeom>
            <a:noFill/>
          </p:spPr>
          <p:txBody>
            <a:bodyPr wrap="none" rtlCol="0">
              <a:spAutoFit/>
            </a:bodyPr>
            <a:lstStyle/>
            <a:p>
              <a:r>
                <a:rPr lang="da-DK" dirty="0"/>
                <a:t>3</a:t>
              </a:r>
            </a:p>
          </p:txBody>
        </p:sp>
        <p:sp>
          <p:nvSpPr>
            <p:cNvPr id="20" name="TextBox 19"/>
            <p:cNvSpPr txBox="1"/>
            <p:nvPr/>
          </p:nvSpPr>
          <p:spPr>
            <a:xfrm>
              <a:off x="6610421" y="5798912"/>
              <a:ext cx="301686" cy="369332"/>
            </a:xfrm>
            <a:prstGeom prst="rect">
              <a:avLst/>
            </a:prstGeom>
            <a:noFill/>
          </p:spPr>
          <p:txBody>
            <a:bodyPr wrap="none" rtlCol="0">
              <a:spAutoFit/>
            </a:bodyPr>
            <a:lstStyle/>
            <a:p>
              <a:r>
                <a:rPr lang="da-DK" dirty="0"/>
                <a:t>2</a:t>
              </a:r>
            </a:p>
          </p:txBody>
        </p:sp>
        <p:sp>
          <p:nvSpPr>
            <p:cNvPr id="21" name="TextBox 20"/>
            <p:cNvSpPr txBox="1"/>
            <p:nvPr/>
          </p:nvSpPr>
          <p:spPr>
            <a:xfrm>
              <a:off x="6163826" y="5862682"/>
              <a:ext cx="301686" cy="369332"/>
            </a:xfrm>
            <a:prstGeom prst="rect">
              <a:avLst/>
            </a:prstGeom>
            <a:noFill/>
          </p:spPr>
          <p:txBody>
            <a:bodyPr wrap="none" rtlCol="0">
              <a:spAutoFit/>
            </a:bodyPr>
            <a:lstStyle/>
            <a:p>
              <a:r>
                <a:rPr lang="da-DK" dirty="0" smtClean="0"/>
                <a:t>4</a:t>
              </a:r>
              <a:endParaRPr lang="da-DK" dirty="0"/>
            </a:p>
          </p:txBody>
        </p:sp>
        <p:sp>
          <p:nvSpPr>
            <p:cNvPr id="22" name="TextBox 21"/>
            <p:cNvSpPr txBox="1"/>
            <p:nvPr/>
          </p:nvSpPr>
          <p:spPr>
            <a:xfrm>
              <a:off x="5844446" y="5614246"/>
              <a:ext cx="301686" cy="369332"/>
            </a:xfrm>
            <a:prstGeom prst="rect">
              <a:avLst/>
            </a:prstGeom>
            <a:noFill/>
          </p:spPr>
          <p:txBody>
            <a:bodyPr wrap="none" rtlCol="0">
              <a:spAutoFit/>
            </a:bodyPr>
            <a:lstStyle/>
            <a:p>
              <a:r>
                <a:rPr lang="da-DK" dirty="0"/>
                <a:t>6</a:t>
              </a:r>
            </a:p>
          </p:txBody>
        </p:sp>
      </p:grpSp>
      <p:pic>
        <p:nvPicPr>
          <p:cNvPr id="2050" name="Picture 2" descr="http://www.kelz0r.dk/magic/images/snydeterningsor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320" y="1268760"/>
            <a:ext cx="1011432" cy="977146"/>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6055941" y="4789140"/>
            <a:ext cx="2782723" cy="1267690"/>
            <a:chOff x="6055941" y="4614329"/>
            <a:chExt cx="2782723" cy="1267690"/>
          </a:xfrm>
        </p:grpSpPr>
        <p:sp>
          <p:nvSpPr>
            <p:cNvPr id="23" name="Oval 22"/>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6" name="TextBox 25"/>
            <p:cNvSpPr txBox="1"/>
            <p:nvPr/>
          </p:nvSpPr>
          <p:spPr>
            <a:xfrm>
              <a:off x="7596336" y="4614329"/>
              <a:ext cx="1242328" cy="646331"/>
            </a:xfrm>
            <a:prstGeom prst="rect">
              <a:avLst/>
            </a:prstGeom>
            <a:noFill/>
          </p:spPr>
          <p:txBody>
            <a:bodyPr wrap="none" rtlCol="0">
              <a:spAutoFit/>
            </a:bodyPr>
            <a:lstStyle/>
            <a:p>
              <a:r>
                <a:rPr lang="da-DK" dirty="0" smtClean="0"/>
                <a:t>Hændelse </a:t>
              </a:r>
              <a:br>
                <a:rPr lang="da-DK" dirty="0" smtClean="0"/>
              </a:br>
              <a:r>
                <a:rPr lang="da-DK" dirty="0" smtClean="0"/>
                <a:t>(ulige øjne)</a:t>
              </a:r>
              <a:endParaRPr lang="da-DK" dirty="0"/>
            </a:p>
          </p:txBody>
        </p:sp>
        <p:cxnSp>
          <p:nvCxnSpPr>
            <p:cNvPr id="25" name="Straight Connector 24"/>
            <p:cNvCxnSpPr>
              <a:stCxn id="26" idx="1"/>
              <a:endCxn id="23" idx="6"/>
            </p:cNvCxnSpPr>
            <p:nvPr/>
          </p:nvCxnSpPr>
          <p:spPr>
            <a:xfrm flipH="1">
              <a:off x="6993378" y="4937495"/>
              <a:ext cx="602958" cy="5693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53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build="p"/>
      <p:bldP spid="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Sandsynlighed</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268760"/>
                <a:ext cx="8676456" cy="5472608"/>
              </a:xfrm>
            </p:spPr>
            <p:txBody>
              <a:bodyPr/>
              <a:lstStyle/>
              <a:p>
                <a:r>
                  <a:rPr lang="da-DK" sz="2000" b="1" smtClean="0">
                    <a:solidFill>
                      <a:schemeClr val="accent1">
                        <a:lumMod val="75000"/>
                      </a:schemeClr>
                    </a:solidFill>
                  </a:rPr>
                  <a:t>Definition</a:t>
                </a:r>
                <a:r>
                  <a:rPr lang="da-DK" sz="2000" smtClean="0">
                    <a:solidFill>
                      <a:schemeClr val="accent1">
                        <a:lumMod val="75000"/>
                      </a:schemeClr>
                    </a:solidFill>
                  </a:rPr>
                  <a:t> (sandsynlighed)</a:t>
                </a:r>
                <a:r>
                  <a:rPr lang="da-DK" sz="2000" smtClean="0"/>
                  <a:t>:</a:t>
                </a:r>
                <a:br>
                  <a:rPr lang="da-DK" sz="2000" smtClean="0"/>
                </a:br>
                <a:r>
                  <a:rPr lang="da-DK" sz="2000" smtClean="0"/>
                  <a:t>Hvis </a:t>
                </a:r>
                <a:r>
                  <a:rPr lang="da-DK" sz="2000" dirty="0" smtClean="0"/>
                  <a:t>alle grundlæggende udfald i U </a:t>
                </a:r>
                <a:r>
                  <a:rPr lang="da-DK" sz="2000" smtClean="0"/>
                  <a:t>er </a:t>
                </a:r>
                <a:br>
                  <a:rPr lang="da-DK" sz="2000" smtClean="0"/>
                </a:br>
                <a:r>
                  <a:rPr lang="da-DK" sz="2000" smtClean="0"/>
                  <a:t>lige </a:t>
                </a:r>
                <a:r>
                  <a:rPr lang="da-DK" sz="2000" dirty="0" smtClean="0"/>
                  <a:t>sandsynlige, </a:t>
                </a:r>
                <a:r>
                  <a:rPr lang="da-DK" sz="2000" smtClean="0"/>
                  <a:t>er sandsynligheden for</a:t>
                </a:r>
                <a:br>
                  <a:rPr lang="da-DK" sz="2000" smtClean="0"/>
                </a:br>
                <a:r>
                  <a:rPr lang="da-DK" sz="2000" smtClean="0"/>
                  <a:t>udfaldet H:</a:t>
                </a:r>
                <a:br>
                  <a:rPr lang="da-DK" sz="2000" smtClean="0"/>
                </a:br>
                <a:r>
                  <a:rPr lang="da-DK" sz="900" smtClean="0"/>
                  <a:t> </a:t>
                </a:r>
                <a:r>
                  <a:rPr lang="en-US" b="0" i="1" smtClean="0">
                    <a:latin typeface="Cambria Math"/>
                  </a:rPr>
                  <a:t/>
                </a:r>
                <a:br>
                  <a:rPr lang="en-US" b="0" i="1" smtClean="0">
                    <a:latin typeface="Cambria Math"/>
                  </a:rPr>
                </a:br>
                <a:r>
                  <a:rPr lang="en-US" b="0" i="1" smtClean="0">
                    <a:latin typeface="Cambria Math"/>
                  </a:rPr>
                  <a:t>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m:rPr>
                            <m:sty m:val="p"/>
                          </m:rPr>
                          <a:rPr lang="da-DK" sz="2000" b="0" i="0" smtClean="0">
                            <a:latin typeface="Cambria Math"/>
                          </a:rPr>
                          <m:t>H</m:t>
                        </m:r>
                      </m:e>
                    </m:d>
                    <m:r>
                      <a:rPr lang="da-DK" sz="2000" b="0" i="1" smtClean="0">
                        <a:latin typeface="Cambria Math"/>
                      </a:rPr>
                      <m:t>= </m:t>
                    </m:r>
                    <m:f>
                      <m:fPr>
                        <m:ctrlPr>
                          <a:rPr lang="da-DK" sz="2000" b="0" i="1" smtClean="0">
                            <a:latin typeface="Cambria Math" panose="02040503050406030204" pitchFamily="18" charset="0"/>
                          </a:rPr>
                        </m:ctrlPr>
                      </m:fPr>
                      <m:num>
                        <m:r>
                          <m:rPr>
                            <m:nor/>
                          </m:rPr>
                          <a:rPr lang="da-DK" sz="2000" b="0" i="0" smtClean="0">
                            <a:latin typeface="Cambria Math"/>
                          </a:rPr>
                          <m:t>Antal</m:t>
                        </m:r>
                        <m:r>
                          <a:rPr lang="da-DK" sz="2000" b="0" i="1" smtClean="0">
                            <a:latin typeface="Cambria Math"/>
                          </a:rPr>
                          <m:t> </m:t>
                        </m:r>
                        <m:r>
                          <m:rPr>
                            <m:nor/>
                          </m:rPr>
                          <a:rPr lang="da-DK" sz="2000" b="0" i="0" smtClean="0">
                            <a:latin typeface="Cambria Math"/>
                          </a:rPr>
                          <m:t>udfald</m:t>
                        </m:r>
                        <m:r>
                          <m:rPr>
                            <m:nor/>
                          </m:rPr>
                          <a:rPr lang="da-DK" sz="2000" b="0" i="0" smtClean="0">
                            <a:latin typeface="Cambria Math"/>
                          </a:rPr>
                          <m:t> </m:t>
                        </m:r>
                        <m:r>
                          <m:rPr>
                            <m:nor/>
                          </m:rPr>
                          <a:rPr lang="da-DK" sz="2000" b="0" i="0" smtClean="0">
                            <a:latin typeface="Cambria Math"/>
                          </a:rPr>
                          <m:t>i</m:t>
                        </m:r>
                        <m:r>
                          <m:rPr>
                            <m:nor/>
                          </m:rPr>
                          <a:rPr lang="en-US" sz="2000" b="0" i="0" smtClean="0">
                            <a:latin typeface="Cambria Math"/>
                          </a:rPr>
                          <m:t> </m:t>
                        </m:r>
                        <m:r>
                          <m:rPr>
                            <m:nor/>
                          </m:rPr>
                          <a:rPr lang="en-US" sz="2000" b="0" i="0" smtClean="0">
                            <a:latin typeface="Cambria Math"/>
                          </a:rPr>
                          <m:t>H</m:t>
                        </m:r>
                      </m:num>
                      <m:den>
                        <m:r>
                          <m:rPr>
                            <m:nor/>
                          </m:rPr>
                          <a:rPr lang="da-DK" sz="2000">
                            <a:latin typeface="Cambria Math"/>
                          </a:rPr>
                          <m:t>Antal</m:t>
                        </m:r>
                        <m:r>
                          <a:rPr lang="da-DK" sz="2000" i="1">
                            <a:latin typeface="Cambria Math"/>
                          </a:rPr>
                          <m:t> </m:t>
                        </m:r>
                        <m:r>
                          <m:rPr>
                            <m:nor/>
                          </m:rPr>
                          <a:rPr lang="da-DK" sz="2000">
                            <a:latin typeface="Cambria Math"/>
                          </a:rPr>
                          <m:t>udfald</m:t>
                        </m:r>
                        <m:r>
                          <m:rPr>
                            <m:nor/>
                          </m:rPr>
                          <a:rPr lang="da-DK" sz="2000">
                            <a:latin typeface="Cambria Math"/>
                          </a:rPr>
                          <m:t> </m:t>
                        </m:r>
                        <m:r>
                          <m:rPr>
                            <m:nor/>
                          </m:rPr>
                          <a:rPr lang="da-DK" sz="2000">
                            <a:latin typeface="Cambria Math"/>
                          </a:rPr>
                          <m:t>i</m:t>
                        </m:r>
                        <m:r>
                          <m:rPr>
                            <m:nor/>
                          </m:rPr>
                          <a:rPr lang="en-US" sz="2000" b="0" i="0" smtClean="0">
                            <a:latin typeface="Cambria Math"/>
                          </a:rPr>
                          <m:t> </m:t>
                        </m:r>
                        <m:r>
                          <m:rPr>
                            <m:nor/>
                          </m:rPr>
                          <a:rPr lang="en-US" sz="2000" b="0" i="0" smtClean="0">
                            <a:latin typeface="Cambria Math"/>
                          </a:rPr>
                          <m:t>U</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m:rPr>
                            <m:nor/>
                          </m:rPr>
                          <a:rPr lang="en-US" sz="2000" b="0" i="1" smtClean="0">
                            <a:latin typeface="Cambria Math" panose="02040503050406030204" pitchFamily="18" charset="0"/>
                          </a:rPr>
                          <m:t>N</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H</m:t>
                        </m:r>
                        <m:r>
                          <m:rPr>
                            <m:nor/>
                          </m:rPr>
                          <a:rPr lang="en-US" sz="2000" b="0" i="0" smtClean="0">
                            <a:latin typeface="Cambria Math" panose="02040503050406030204" pitchFamily="18" charset="0"/>
                          </a:rPr>
                          <m:t>)</m:t>
                        </m:r>
                      </m:num>
                      <m:den>
                        <m:r>
                          <m:rPr>
                            <m:nor/>
                          </m:rPr>
                          <a:rPr lang="en-US" sz="2000" b="0" i="1" smtClean="0">
                            <a:latin typeface="Cambria Math" panose="02040503050406030204" pitchFamily="18" charset="0"/>
                          </a:rPr>
                          <m:t>N</m:t>
                        </m:r>
                        <m:r>
                          <m:rPr>
                            <m:nor/>
                          </m:rPr>
                          <a:rPr lang="en-US" sz="2000" b="0" i="1" smtClean="0">
                            <a:latin typeface="Cambria Math" panose="02040503050406030204" pitchFamily="18" charset="0"/>
                          </a:rPr>
                          <m:t> </m:t>
                        </m:r>
                        <m:r>
                          <m:rPr>
                            <m:nor/>
                          </m:rPr>
                          <a:rPr lang="en-US" sz="2000" b="0" i="0" smtClean="0">
                            <a:latin typeface="Cambria Math" panose="02040503050406030204" pitchFamily="18" charset="0"/>
                          </a:rPr>
                          <m:t>(</m:t>
                        </m:r>
                        <m:r>
                          <m:rPr>
                            <m:nor/>
                          </m:rPr>
                          <a:rPr lang="en-US" sz="2000" b="0" i="0" smtClean="0">
                            <a:latin typeface="Cambria Math" panose="02040503050406030204" pitchFamily="18" charset="0"/>
                          </a:rPr>
                          <m:t>U</m:t>
                        </m:r>
                        <m:r>
                          <m:rPr>
                            <m:nor/>
                          </m:rPr>
                          <a:rPr lang="en-US" sz="2000" b="0" i="0" smtClean="0">
                            <a:latin typeface="Cambria Math" panose="02040503050406030204" pitchFamily="18" charset="0"/>
                          </a:rPr>
                          <m:t>)</m:t>
                        </m:r>
                      </m:den>
                    </m:f>
                    <m:r>
                      <a:rPr lang="da-DK" sz="2000" b="0" i="1" smtClean="0">
                        <a:latin typeface="Cambria Math"/>
                      </a:rPr>
                      <m:t> </m:t>
                    </m:r>
                  </m:oMath>
                </a14:m>
                <a:r>
                  <a:rPr lang="da-DK" sz="2000" smtClean="0"/>
                  <a:t> </a:t>
                </a:r>
                <a:br>
                  <a:rPr lang="da-DK" sz="2000" smtClean="0"/>
                </a:br>
                <a:r>
                  <a:rPr lang="da-DK" sz="2000" smtClean="0"/>
                  <a:t/>
                </a:r>
                <a:br>
                  <a:rPr lang="da-DK" sz="2000" smtClean="0"/>
                </a:br>
                <a:r>
                  <a:rPr lang="da-DK" sz="2000" smtClean="0"/>
                  <a:t/>
                </a:r>
                <a:br>
                  <a:rPr lang="da-DK" sz="2000" smtClean="0"/>
                </a:br>
                <a:endParaRPr lang="da-DK" sz="2000" smtClean="0"/>
              </a:p>
              <a:p>
                <a:r>
                  <a:rPr lang="da-DK" sz="2000" smtClean="0"/>
                  <a:t>Hvad er sandsynligheden for at trække en rød konge i et spil kort?</a:t>
                </a:r>
              </a:p>
              <a:p>
                <a:pPr lvl="1"/>
                <a:r>
                  <a:rPr lang="da-DK" sz="1800" smtClean="0"/>
                  <a:t>Antal udfald i U: 52 lige sandsynlige kort</a:t>
                </a:r>
              </a:p>
              <a:p>
                <a:pPr lvl="1"/>
                <a:r>
                  <a:rPr lang="da-DK" sz="1800" smtClean="0"/>
                  <a:t>Antal udfald i H: 2 (hjerter og ruder konge)</a:t>
                </a:r>
              </a:p>
              <a:p>
                <a:pPr lvl="1"/>
                <a14:m>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m:rPr>
                            <m:nor/>
                          </m:rPr>
                          <a:rPr lang="en-US" sz="1800" b="0" i="0" smtClean="0">
                            <a:latin typeface="Cambria Math" panose="02040503050406030204" pitchFamily="18" charset="0"/>
                          </a:rPr>
                          <m:t>r</m:t>
                        </m:r>
                        <m:r>
                          <m:rPr>
                            <m:nor/>
                          </m:rPr>
                          <a:rPr lang="en-US" sz="1800" b="0" i="0" smtClean="0">
                            <a:latin typeface="Cambria Math" panose="02040503050406030204" pitchFamily="18" charset="0"/>
                          </a:rPr>
                          <m:t>ø</m:t>
                        </m:r>
                        <m:r>
                          <m:rPr>
                            <m:nor/>
                          </m:rPr>
                          <a:rPr lang="en-US" sz="1800" b="0" i="0" smtClean="0">
                            <a:latin typeface="Cambria Math" panose="02040503050406030204" pitchFamily="18" charset="0"/>
                          </a:rPr>
                          <m:t>d</m:t>
                        </m:r>
                        <m:r>
                          <m:rPr>
                            <m:nor/>
                          </m:rPr>
                          <a:rPr lang="en-US" sz="1800" b="0" i="0" smtClean="0">
                            <a:latin typeface="Cambria Math" panose="02040503050406030204" pitchFamily="18" charset="0"/>
                          </a:rPr>
                          <m:t> </m:t>
                        </m:r>
                        <m:r>
                          <m:rPr>
                            <m:nor/>
                          </m:rPr>
                          <a:rPr lang="en-US" sz="1800" b="0" i="0" smtClean="0">
                            <a:latin typeface="Cambria Math" panose="02040503050406030204" pitchFamily="18" charset="0"/>
                          </a:rPr>
                          <m:t>konge</m:t>
                        </m:r>
                      </m:e>
                    </m:d>
                    <m:r>
                      <a:rPr lang="en-US" sz="1800" b="0" i="1" smtClean="0">
                        <a:latin typeface="Cambria Math" panose="02040503050406030204" pitchFamily="18" charset="0"/>
                      </a:rPr>
                      <m:t>=</m:t>
                    </m:r>
                    <m:f>
                      <m:fPr>
                        <m:type m:val="skw"/>
                        <m:ctrlPr>
                          <a:rPr lang="en-US" sz="1800" b="0" i="1" smtClean="0">
                            <a:latin typeface="Cambria Math" panose="02040503050406030204" pitchFamily="18" charset="0"/>
                          </a:rPr>
                        </m:ctrlPr>
                      </m:fPr>
                      <m:num>
                        <m:r>
                          <a:rPr lang="en-US" sz="1800" b="0" i="1" smtClean="0">
                            <a:latin typeface="Cambria Math" panose="02040503050406030204" pitchFamily="18" charset="0"/>
                          </a:rPr>
                          <m:t>2</m:t>
                        </m:r>
                      </m:num>
                      <m:den>
                        <m:r>
                          <a:rPr lang="en-US" sz="1800" b="0" i="1" smtClean="0">
                            <a:latin typeface="Cambria Math" panose="02040503050406030204" pitchFamily="18" charset="0"/>
                          </a:rPr>
                          <m:t>52</m:t>
                        </m:r>
                      </m:den>
                    </m:f>
                    <m:r>
                      <a:rPr lang="en-US" sz="1800" b="0" i="1" smtClean="0">
                        <a:latin typeface="Cambria Math" panose="02040503050406030204" pitchFamily="18" charset="0"/>
                      </a:rPr>
                      <m:t>=0.038</m:t>
                    </m:r>
                    <m:r>
                      <a:rPr lang="en-US" sz="1800" b="0" i="1" smtClean="0">
                        <a:latin typeface="Cambria Math" panose="02040503050406030204" pitchFamily="18" charset="0"/>
                        <a:ea typeface="Cambria Math" panose="02040503050406030204" pitchFamily="18" charset="0"/>
                      </a:rPr>
                      <m:t>≈4 %</m:t>
                    </m:r>
                  </m:oMath>
                </a14:m>
                <a:r>
                  <a:rPr lang="da-DK" sz="18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268760"/>
                <a:ext cx="8676456" cy="5472608"/>
              </a:xfrm>
              <a:blipFill>
                <a:blip r:embed="rId3"/>
                <a:stretch>
                  <a:fillRect l="-632"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a:t>
            </a:fld>
            <a:endParaRPr lang="da-DK" dirty="0"/>
          </a:p>
        </p:txBody>
      </p:sp>
      <p:grpSp>
        <p:nvGrpSpPr>
          <p:cNvPr id="42" name="Group 41"/>
          <p:cNvGrpSpPr/>
          <p:nvPr/>
        </p:nvGrpSpPr>
        <p:grpSpPr>
          <a:xfrm>
            <a:off x="5320441" y="1253262"/>
            <a:ext cx="3265153" cy="2378862"/>
            <a:chOff x="5320441" y="3722817"/>
            <a:chExt cx="3265153" cy="2378862"/>
          </a:xfrm>
        </p:grpSpPr>
        <p:grpSp>
          <p:nvGrpSpPr>
            <p:cNvPr id="6" name="Group 5"/>
            <p:cNvGrpSpPr/>
            <p:nvPr/>
          </p:nvGrpSpPr>
          <p:grpSpPr>
            <a:xfrm>
              <a:off x="5320441" y="3767476"/>
              <a:ext cx="2021400" cy="2334203"/>
              <a:chOff x="5652120" y="4551002"/>
              <a:chExt cx="1543826" cy="1902334"/>
            </a:xfrm>
          </p:grpSpPr>
          <p:sp>
            <p:nvSpPr>
              <p:cNvPr id="7" name="Oval 6"/>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9" name="TextBox 8"/>
              <p:cNvSpPr txBox="1"/>
              <p:nvPr/>
            </p:nvSpPr>
            <p:spPr>
              <a:xfrm>
                <a:off x="5667245" y="4551002"/>
                <a:ext cx="1131724" cy="300999"/>
              </a:xfrm>
              <a:prstGeom prst="rect">
                <a:avLst/>
              </a:prstGeom>
              <a:noFill/>
            </p:spPr>
            <p:txBody>
              <a:bodyPr wrap="none" rtlCol="0">
                <a:spAutoFit/>
              </a:bodyPr>
              <a:lstStyle/>
              <a:p>
                <a:r>
                  <a:rPr lang="da-DK" dirty="0" smtClean="0"/>
                  <a:t>Udfaldsrum U</a:t>
                </a:r>
                <a:endParaRPr lang="da-DK" dirty="0"/>
              </a:p>
            </p:txBody>
          </p:sp>
        </p:grpSp>
        <p:grpSp>
          <p:nvGrpSpPr>
            <p:cNvPr id="15" name="Group 14"/>
            <p:cNvGrpSpPr/>
            <p:nvPr/>
          </p:nvGrpSpPr>
          <p:grpSpPr>
            <a:xfrm>
              <a:off x="5724003" y="3722817"/>
              <a:ext cx="2861591" cy="1267690"/>
              <a:chOff x="6055941" y="4614329"/>
              <a:chExt cx="2861591" cy="1267690"/>
            </a:xfrm>
          </p:grpSpPr>
          <p:sp>
            <p:nvSpPr>
              <p:cNvPr id="16" name="Oval 15"/>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7" name="TextBox 16"/>
              <p:cNvSpPr txBox="1"/>
              <p:nvPr/>
            </p:nvSpPr>
            <p:spPr>
              <a:xfrm>
                <a:off x="7596336" y="4614329"/>
                <a:ext cx="1321196" cy="369332"/>
              </a:xfrm>
              <a:prstGeom prst="rect">
                <a:avLst/>
              </a:prstGeom>
              <a:noFill/>
            </p:spPr>
            <p:txBody>
              <a:bodyPr wrap="none" rtlCol="0">
                <a:spAutoFit/>
              </a:bodyPr>
              <a:lstStyle/>
              <a:p>
                <a:r>
                  <a:rPr lang="da-DK" dirty="0" smtClean="0"/>
                  <a:t>Hændelse H</a:t>
                </a:r>
                <a:endParaRPr lang="da-DK" dirty="0"/>
              </a:p>
            </p:txBody>
          </p:sp>
          <p:cxnSp>
            <p:nvCxnSpPr>
              <p:cNvPr id="18" name="Straight Connector 17"/>
              <p:cNvCxnSpPr>
                <a:stCxn id="17" idx="1"/>
                <a:endCxn id="16" idx="6"/>
              </p:cNvCxnSpPr>
              <p:nvPr/>
            </p:nvCxnSpPr>
            <p:spPr>
              <a:xfrm flipH="1">
                <a:off x="6993378" y="4798995"/>
                <a:ext cx="602958" cy="7078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5580112" y="4650685"/>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p:cNvSpPr/>
            <p:nvPr/>
          </p:nvSpPr>
          <p:spPr>
            <a:xfrm>
              <a:off x="6295740"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p:cNvSpPr/>
            <p:nvPr/>
          </p:nvSpPr>
          <p:spPr>
            <a:xfrm>
              <a:off x="6818068" y="5589240"/>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p:cNvSpPr/>
            <p:nvPr/>
          </p:nvSpPr>
          <p:spPr>
            <a:xfrm>
              <a:off x="6331345"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p:cNvSpPr/>
            <p:nvPr/>
          </p:nvSpPr>
          <p:spPr>
            <a:xfrm>
              <a:off x="6997194" y="53012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p:cNvSpPr/>
            <p:nvPr/>
          </p:nvSpPr>
          <p:spPr>
            <a:xfrm>
              <a:off x="6626040" y="5058971"/>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p:cNvSpPr/>
            <p:nvPr/>
          </p:nvSpPr>
          <p:spPr>
            <a:xfrm>
              <a:off x="6101122" y="55057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p:cNvSpPr/>
            <p:nvPr/>
          </p:nvSpPr>
          <p:spPr>
            <a:xfrm>
              <a:off x="6896806" y="462901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p:cNvSpPr/>
            <p:nvPr/>
          </p:nvSpPr>
          <p:spPr>
            <a:xfrm>
              <a:off x="6295740" y="51596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Oval 27"/>
            <p:cNvSpPr/>
            <p:nvPr/>
          </p:nvSpPr>
          <p:spPr>
            <a:xfrm>
              <a:off x="5582403" y="52304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p:cNvSpPr/>
            <p:nvPr/>
          </p:nvSpPr>
          <p:spPr>
            <a:xfrm>
              <a:off x="6121921" y="46152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p:cNvSpPr/>
            <p:nvPr/>
          </p:nvSpPr>
          <p:spPr>
            <a:xfrm>
              <a:off x="6402145" y="4713998"/>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p:cNvSpPr/>
            <p:nvPr/>
          </p:nvSpPr>
          <p:spPr>
            <a:xfrm>
              <a:off x="6101122" y="476312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p:cNvSpPr/>
            <p:nvPr/>
          </p:nvSpPr>
          <p:spPr>
            <a:xfrm>
              <a:off x="6109137" y="44028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p:cNvSpPr/>
            <p:nvPr/>
          </p:nvSpPr>
          <p:spPr>
            <a:xfrm>
              <a:off x="5940152"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p:cNvSpPr/>
            <p:nvPr/>
          </p:nvSpPr>
          <p:spPr>
            <a:xfrm>
              <a:off x="5940152" y="4700092"/>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p:cNvSpPr/>
            <p:nvPr/>
          </p:nvSpPr>
          <p:spPr>
            <a:xfrm>
              <a:off x="6555240" y="54349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p:cNvSpPr/>
            <p:nvPr/>
          </p:nvSpPr>
          <p:spPr>
            <a:xfrm>
              <a:off x="5724003" y="49551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p:cNvSpPr/>
            <p:nvPr/>
          </p:nvSpPr>
          <p:spPr>
            <a:xfrm>
              <a:off x="5869352"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p:cNvSpPr/>
            <p:nvPr/>
          </p:nvSpPr>
          <p:spPr>
            <a:xfrm>
              <a:off x="6999252" y="49905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p:cNvSpPr/>
            <p:nvPr/>
          </p:nvSpPr>
          <p:spPr>
            <a:xfrm>
              <a:off x="5897845" y="527656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p:cNvSpPr/>
            <p:nvPr/>
          </p:nvSpPr>
          <p:spPr>
            <a:xfrm>
              <a:off x="6642004" y="587727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346948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Eksempel</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27984" y="1268760"/>
                <a:ext cx="4464496" cy="5472608"/>
              </a:xfrm>
            </p:spPr>
            <p:txBody>
              <a:bodyPr/>
              <a:lstStyle/>
              <a:p>
                <a:pPr marL="269875" indent="-269875"/>
                <a:r>
                  <a:rPr lang="en-US" sz="2000" dirty="0" err="1" smtClean="0"/>
                  <a:t>Hvor</a:t>
                </a:r>
                <a:r>
                  <a:rPr lang="en-US" sz="2000" dirty="0" smtClean="0"/>
                  <a:t> </a:t>
                </a:r>
                <a:r>
                  <a:rPr lang="en-US" sz="2000" smtClean="0"/>
                  <a:t>mange fødsler har </a:t>
                </a:r>
                <a:r>
                  <a:rPr lang="en-US" sz="2000" dirty="0" smtClean="0"/>
                  <a:t>der </a:t>
                </a:r>
                <a:r>
                  <a:rPr lang="en-US" sz="2000" dirty="0" err="1" smtClean="0"/>
                  <a:t>været</a:t>
                </a:r>
                <a:r>
                  <a:rPr lang="en-US" sz="2000" dirty="0" smtClean="0"/>
                  <a:t> </a:t>
                </a:r>
                <a:r>
                  <a:rPr lang="en-US" sz="2000" dirty="0" err="1" smtClean="0"/>
                  <a:t>på</a:t>
                </a:r>
                <a:r>
                  <a:rPr lang="en-US" sz="2000" dirty="0" smtClean="0"/>
                  <a:t> de 10 </a:t>
                </a:r>
                <a:r>
                  <a:rPr lang="en-US" sz="2000" dirty="0" err="1" smtClean="0"/>
                  <a:t>år</a:t>
                </a:r>
                <a:r>
                  <a:rPr lang="en-US" sz="2000" dirty="0" smtClean="0"/>
                  <a:t> </a:t>
                </a:r>
                <a:r>
                  <a:rPr lang="en-US" sz="2000" dirty="0" err="1" smtClean="0"/>
                  <a:t>ifølge</a:t>
                </a:r>
                <a:r>
                  <a:rPr lang="en-US" sz="2000" dirty="0" smtClean="0"/>
                  <a:t> </a:t>
                </a:r>
                <a:r>
                  <a:rPr lang="en-US" sz="2000" dirty="0" err="1" smtClean="0"/>
                  <a:t>artiklen</a:t>
                </a:r>
                <a:r>
                  <a:rPr lang="en-US" sz="2000" dirty="0" smtClean="0"/>
                  <a:t>? </a:t>
                </a:r>
              </a:p>
              <a:p>
                <a:pPr marL="269875" indent="-269875"/>
                <a:r>
                  <a:rPr lang="en-US" sz="2000" dirty="0" err="1" smtClean="0"/>
                  <a:t>Hvad</a:t>
                </a:r>
                <a:r>
                  <a:rPr lang="en-US" sz="2000" dirty="0" smtClean="0"/>
                  <a:t> </a:t>
                </a:r>
                <a:r>
                  <a:rPr lang="en-US" sz="2000" dirty="0" err="1" smtClean="0"/>
                  <a:t>er</a:t>
                </a:r>
                <a:r>
                  <a:rPr lang="en-US" sz="2000" dirty="0" smtClean="0"/>
                  <a:t> </a:t>
                </a:r>
                <a:r>
                  <a:rPr lang="en-US" sz="2000" dirty="0" err="1" smtClean="0"/>
                  <a:t>sandsynligheden</a:t>
                </a:r>
                <a:r>
                  <a:rPr lang="en-US" sz="2000" dirty="0" smtClean="0"/>
                  <a:t> for </a:t>
                </a:r>
                <a:r>
                  <a:rPr lang="en-US" sz="2000" dirty="0" err="1" smtClean="0"/>
                  <a:t>det</a:t>
                </a:r>
                <a:r>
                  <a:rPr lang="en-US" sz="2000" dirty="0" smtClean="0"/>
                  <a:t> </a:t>
                </a:r>
                <a:r>
                  <a:rPr lang="en-US" sz="2000" dirty="0" err="1" smtClean="0"/>
                  <a:t>antal</a:t>
                </a:r>
                <a:r>
                  <a:rPr lang="en-US" sz="2000" dirty="0"/>
                  <a:t/>
                </a:r>
                <a:br>
                  <a:rPr lang="en-US" sz="2000" dirty="0"/>
                </a:br>
                <a:r>
                  <a:rPr lang="en-US" sz="2000" dirty="0" err="1" smtClean="0"/>
                  <a:t>pigefødsler</a:t>
                </a:r>
                <a:r>
                  <a:rPr lang="en-US" sz="2000" dirty="0" smtClean="0"/>
                  <a:t> </a:t>
                </a:r>
                <a:r>
                  <a:rPr lang="en-US" sz="2000" dirty="0" err="1" smtClean="0"/>
                  <a:t>i</a:t>
                </a:r>
                <a:r>
                  <a:rPr lang="en-US" sz="2000" dirty="0" smtClean="0"/>
                  <a:t> </a:t>
                </a:r>
                <a:r>
                  <a:rPr lang="en-US" sz="2000" dirty="0" err="1" smtClean="0"/>
                  <a:t>træk</a:t>
                </a:r>
                <a:r>
                  <a:rPr lang="en-US" sz="2000" dirty="0" smtClean="0"/>
                  <a:t>, </a:t>
                </a:r>
                <a:r>
                  <a:rPr lang="en-US" sz="2000" dirty="0" err="1" smtClean="0"/>
                  <a:t>hvis</a:t>
                </a:r>
                <a:r>
                  <a:rPr lang="en-US" sz="2000" dirty="0" smtClean="0"/>
                  <a:t> vi </a:t>
                </a:r>
                <a:r>
                  <a:rPr lang="en-US" sz="2000" dirty="0" err="1" smtClean="0"/>
                  <a:t>antager</a:t>
                </a:r>
                <a:r>
                  <a:rPr lang="en-US" sz="2000" dirty="0" smtClean="0"/>
                  <a:t> </a:t>
                </a:r>
                <a:br>
                  <a:rPr lang="en-US" sz="2000" dirty="0" smtClean="0"/>
                </a:br>
                <a:r>
                  <a:rPr lang="en-US" sz="2000" dirty="0" smtClean="0"/>
                  <a:t>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m:rPr>
                            <m:nor/>
                          </m:rPr>
                          <a:rPr lang="en-US" sz="2000" b="0" i="0" smtClean="0">
                            <a:latin typeface="Cambria Math" panose="02040503050406030204" pitchFamily="18" charset="0"/>
                          </a:rPr>
                          <m:t>pige</m:t>
                        </m:r>
                      </m:e>
                    </m:d>
                    <m:r>
                      <a:rPr lang="en-US" sz="2000" i="1">
                        <a:latin typeface="Cambria Math" panose="02040503050406030204" pitchFamily="18" charset="0"/>
                      </a:rPr>
                      <m:t>=0.5</m:t>
                    </m:r>
                  </m:oMath>
                </a14:m>
                <a:endParaRPr lang="en-GB" sz="2000" dirty="0" smtClean="0"/>
              </a:p>
              <a:p>
                <a:pPr marL="269875" indent="-269875"/>
                <a:r>
                  <a:rPr lang="en-US" sz="2000" dirty="0" err="1" smtClean="0"/>
                  <a:t>Er</a:t>
                </a:r>
                <a:r>
                  <a:rPr lang="en-US" sz="2000" dirty="0" smtClean="0"/>
                  <a:t> </a:t>
                </a:r>
                <a:r>
                  <a:rPr lang="en-US" sz="2000" dirty="0" err="1" smtClean="0"/>
                  <a:t>det</a:t>
                </a:r>
                <a:r>
                  <a:rPr lang="en-US" sz="2000" dirty="0" smtClean="0"/>
                  <a:t> </a:t>
                </a:r>
                <a:r>
                  <a:rPr lang="en-US" sz="2000" dirty="0" err="1" smtClean="0"/>
                  <a:t>ekstremt</a:t>
                </a:r>
                <a:r>
                  <a:rPr lang="en-US" sz="2000" dirty="0" smtClean="0"/>
                  <a:t>?</a:t>
                </a:r>
              </a:p>
              <a:p>
                <a:pPr marL="269875" indent="-269875"/>
                <a:r>
                  <a:rPr lang="en-US" sz="2000" dirty="0" err="1" smtClean="0"/>
                  <a:t>Artiklen</a:t>
                </a:r>
                <a:r>
                  <a:rPr lang="en-US" sz="2000" dirty="0" smtClean="0"/>
                  <a:t> </a:t>
                </a:r>
                <a:r>
                  <a:rPr lang="en-US" sz="2000" dirty="0" err="1" smtClean="0"/>
                  <a:t>oplyser</a:t>
                </a:r>
                <a:r>
                  <a:rPr lang="en-US" sz="2000" dirty="0" smtClean="0"/>
                  <a:t> </a:t>
                </a:r>
                <a:r>
                  <a:rPr lang="en-US" sz="2000" dirty="0" err="1" smtClean="0"/>
                  <a:t>antal</a:t>
                </a:r>
                <a:r>
                  <a:rPr lang="en-US" sz="2000" dirty="0" smtClean="0"/>
                  <a:t> </a:t>
                </a:r>
                <a:r>
                  <a:rPr lang="en-US" sz="2000" dirty="0" err="1" smtClean="0"/>
                  <a:t>drenge</a:t>
                </a:r>
                <a:r>
                  <a:rPr lang="en-US" sz="2000" dirty="0" smtClean="0"/>
                  <a:t>- og </a:t>
                </a:r>
                <a:r>
                  <a:rPr lang="en-US" sz="2000" dirty="0" err="1" smtClean="0"/>
                  <a:t>pige</a:t>
                </a:r>
                <a:r>
                  <a:rPr lang="en-US" sz="2000" dirty="0" smtClean="0"/>
                  <a:t>-</a:t>
                </a:r>
                <a:br>
                  <a:rPr lang="en-US" sz="2000" dirty="0" smtClean="0"/>
                </a:br>
                <a:r>
                  <a:rPr lang="en-US" sz="2000" dirty="0" err="1" smtClean="0"/>
                  <a:t>fødsler</a:t>
                </a:r>
                <a:r>
                  <a:rPr lang="en-US" sz="2000" dirty="0" smtClean="0"/>
                  <a:t> </a:t>
                </a:r>
                <a:r>
                  <a:rPr lang="en-US" sz="2000" dirty="0" err="1" smtClean="0"/>
                  <a:t>i</a:t>
                </a:r>
                <a:r>
                  <a:rPr lang="en-US" sz="2000" dirty="0" smtClean="0"/>
                  <a:t> </a:t>
                </a:r>
                <a:r>
                  <a:rPr lang="en-US" sz="2000" dirty="0" err="1" smtClean="0"/>
                  <a:t>Polen</a:t>
                </a:r>
                <a:r>
                  <a:rPr lang="en-US" sz="2000" dirty="0" smtClean="0"/>
                  <a:t> </a:t>
                </a:r>
                <a:r>
                  <a:rPr lang="en-US" sz="2000" dirty="0" err="1" smtClean="0"/>
                  <a:t>i</a:t>
                </a:r>
                <a:r>
                  <a:rPr lang="en-US" sz="2000" dirty="0" smtClean="0"/>
                  <a:t> 2007. </a:t>
                </a:r>
                <a:r>
                  <a:rPr lang="en-US" sz="2000" dirty="0" err="1" smtClean="0"/>
                  <a:t>Hvad</a:t>
                </a:r>
                <a:r>
                  <a:rPr lang="en-US" sz="2000" dirty="0" smtClean="0"/>
                  <a:t> </a:t>
                </a:r>
                <a:r>
                  <a:rPr lang="en-US" sz="2000" dirty="0" err="1" smtClean="0"/>
                  <a:t>er</a:t>
                </a:r>
                <a:r>
                  <a:rPr lang="en-US" sz="2000" dirty="0" smtClean="0"/>
                  <a:t> </a:t>
                </a:r>
                <a:r>
                  <a:rPr lang="en-US" sz="2000" dirty="0" err="1" smtClean="0"/>
                  <a:t>sandsynligheden</a:t>
                </a:r>
                <a:r>
                  <a:rPr lang="en-US" sz="2000" dirty="0" smtClean="0"/>
                  <a:t>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m:rPr>
                            <m:nor/>
                          </m:rPr>
                          <a:rPr lang="en-US" sz="2000" b="0" i="0" smtClean="0">
                            <a:latin typeface="Cambria Math" panose="02040503050406030204" pitchFamily="18" charset="0"/>
                          </a:rPr>
                          <m:t>polsk</m:t>
                        </m:r>
                        <m:r>
                          <m:rPr>
                            <m:nor/>
                          </m:rPr>
                          <a:rPr lang="en-US" sz="2000" b="0" i="0" smtClean="0">
                            <a:latin typeface="Cambria Math" panose="02040503050406030204" pitchFamily="18" charset="0"/>
                          </a:rPr>
                          <m:t> </m:t>
                        </m:r>
                        <m:r>
                          <m:rPr>
                            <m:nor/>
                          </m:rPr>
                          <a:rPr lang="en-US" sz="2000">
                            <a:latin typeface="Cambria Math" panose="02040503050406030204" pitchFamily="18" charset="0"/>
                          </a:rPr>
                          <m:t>pige</m:t>
                        </m:r>
                      </m:e>
                    </m:d>
                  </m:oMath>
                </a14:m>
                <a:r>
                  <a:rPr lang="en-GB" sz="2000" dirty="0" smtClean="0"/>
                  <a:t>?</a:t>
                </a:r>
              </a:p>
              <a:p>
                <a:pPr marL="269875" indent="-269875"/>
                <a:r>
                  <a:rPr lang="en-US" sz="2000" dirty="0" err="1" smtClean="0"/>
                  <a:t>Hvad</a:t>
                </a:r>
                <a:r>
                  <a:rPr lang="en-US" sz="2000" dirty="0" smtClean="0"/>
                  <a:t> </a:t>
                </a:r>
                <a:r>
                  <a:rPr lang="en-US" sz="2000" dirty="0" err="1" smtClean="0"/>
                  <a:t>er</a:t>
                </a:r>
                <a:r>
                  <a:rPr lang="en-US" sz="2000" dirty="0" smtClean="0"/>
                  <a:t> </a:t>
                </a:r>
                <a:r>
                  <a:rPr lang="en-US" sz="2000" dirty="0" err="1" smtClean="0"/>
                  <a:t>så</a:t>
                </a:r>
                <a:r>
                  <a:rPr lang="en-US" sz="2000" dirty="0" smtClean="0"/>
                  <a:t> </a:t>
                </a:r>
                <a:r>
                  <a:rPr lang="en-US" sz="2000" dirty="0" err="1" smtClean="0"/>
                  <a:t>sandsynligheden</a:t>
                </a:r>
                <a:r>
                  <a:rPr lang="en-US" sz="2000" dirty="0" smtClean="0"/>
                  <a:t> for </a:t>
                </a:r>
                <a:r>
                  <a:rPr lang="en-US" sz="2000" dirty="0" err="1" smtClean="0"/>
                  <a:t>det</a:t>
                </a:r>
                <a:r>
                  <a:rPr lang="en-US" sz="2000" dirty="0" smtClean="0"/>
                  <a:t/>
                </a:r>
                <a:br>
                  <a:rPr lang="en-US" sz="2000" dirty="0" smtClean="0"/>
                </a:br>
                <a:r>
                  <a:rPr lang="en-US" sz="2000" dirty="0" err="1" smtClean="0"/>
                  <a:t>observerede</a:t>
                </a:r>
                <a:r>
                  <a:rPr lang="en-US" sz="2000" dirty="0" smtClean="0"/>
                  <a:t> </a:t>
                </a:r>
                <a:r>
                  <a:rPr lang="en-US" sz="2000" dirty="0" err="1" smtClean="0"/>
                  <a:t>antal</a:t>
                </a:r>
                <a:r>
                  <a:rPr lang="en-US" sz="2000" dirty="0" smtClean="0"/>
                  <a:t> </a:t>
                </a:r>
                <a:r>
                  <a:rPr lang="en-US" sz="2000" dirty="0" err="1" smtClean="0"/>
                  <a:t>pigefødsler</a:t>
                </a:r>
                <a:r>
                  <a:rPr lang="en-US" sz="2000" dirty="0" smtClean="0"/>
                  <a:t> </a:t>
                </a:r>
                <a:r>
                  <a:rPr lang="en-US" sz="2000" dirty="0" err="1" smtClean="0"/>
                  <a:t>i</a:t>
                </a:r>
                <a:r>
                  <a:rPr lang="en-US" sz="2000" dirty="0" smtClean="0"/>
                  <a:t> </a:t>
                </a:r>
                <a:r>
                  <a:rPr lang="en-US" sz="2000" dirty="0" err="1" smtClean="0"/>
                  <a:t>træk</a:t>
                </a:r>
                <a:r>
                  <a:rPr lang="en-US" sz="2000" dirty="0" smtClean="0"/>
                  <a:t>?</a:t>
                </a:r>
                <a:endParaRPr lang="en-GB" sz="2000" dirty="0" smtClean="0"/>
              </a:p>
              <a:p>
                <a:pPr marL="0" indent="0">
                  <a:buNone/>
                </a:pPr>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27984" y="1268760"/>
                <a:ext cx="4464496" cy="5472608"/>
              </a:xfrm>
              <a:blipFill>
                <a:blip r:embed="rId2"/>
                <a:stretch>
                  <a:fillRect l="-1228"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a:t>
            </a:fld>
            <a:endParaRPr lang="da-DK" dirty="0"/>
          </a:p>
        </p:txBody>
      </p:sp>
      <p:pic>
        <p:nvPicPr>
          <p:cNvPr id="5" name="Picture 4"/>
          <p:cNvPicPr>
            <a:picLocks noChangeAspect="1"/>
          </p:cNvPicPr>
          <p:nvPr/>
        </p:nvPicPr>
        <p:blipFill>
          <a:blip r:embed="rId3"/>
          <a:stretch>
            <a:fillRect/>
          </a:stretch>
        </p:blipFill>
        <p:spPr>
          <a:xfrm>
            <a:off x="467544" y="1268760"/>
            <a:ext cx="3829422" cy="368610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95536" y="5199287"/>
            <a:ext cx="7709675" cy="307777"/>
          </a:xfrm>
          <a:prstGeom prst="rect">
            <a:avLst/>
          </a:prstGeom>
          <a:noFill/>
        </p:spPr>
        <p:txBody>
          <a:bodyPr wrap="none" rtlCol="0">
            <a:spAutoFit/>
          </a:bodyPr>
          <a:lstStyle/>
          <a:p>
            <a:r>
              <a:rPr lang="en-GB" sz="1400" dirty="0">
                <a:hlinkClick r:id="rId4"/>
              </a:rPr>
              <a:t>https://nyheder.tv2.dk/udland/2019-08-08-i-en-polsk-landsby-er-der-kun-foedt-piger-de-seneste-ti-aar</a:t>
            </a:r>
            <a:endParaRPr lang="en-GB" sz="1400" dirty="0"/>
          </a:p>
        </p:txBody>
      </p:sp>
    </p:spTree>
    <p:extLst>
      <p:ext uri="{BB962C8B-B14F-4D97-AF65-F5344CB8AC3E}">
        <p14:creationId xmlns:p14="http://schemas.microsoft.com/office/powerpoint/2010/main" val="292953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da-DK" sz="3600" b="1" dirty="0">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dirty="0" smtClean="0"/>
              <a:t>Antal plat med to mønter</a:t>
            </a:r>
            <a:endParaRPr lang="da-DK" dirty="0"/>
          </a:p>
        </p:txBody>
      </p:sp>
      <p:sp>
        <p:nvSpPr>
          <p:cNvPr id="4" name="Slide Number Placeholder 3"/>
          <p:cNvSpPr>
            <a:spLocks noGrp="1"/>
          </p:cNvSpPr>
          <p:nvPr>
            <p:ph type="sldNum" sz="quarter" idx="12"/>
          </p:nvPr>
        </p:nvSpPr>
        <p:spPr/>
        <p:txBody>
          <a:bodyPr/>
          <a:lstStyle/>
          <a:p>
            <a:fld id="{2CD97C06-EC96-4259-9516-82894ECCBF7D}" type="slidenum">
              <a:rPr lang="da-DK" smtClean="0"/>
              <a:t>8</a:t>
            </a:fld>
            <a:endParaRPr lang="da-DK" dirty="0"/>
          </a:p>
        </p:txBody>
      </p:sp>
      <p:pic>
        <p:nvPicPr>
          <p:cNvPr id="8194" name="Picture 2" descr="http://imgcdn.geocaching.com/cache/large/db56062f-c491-4d30-a445-3d522bca43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292" y="1232298"/>
            <a:ext cx="874046" cy="8684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imgcdn.geocaching.com/cache/large/db56062f-c491-4d30-a445-3d522bca43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4338" y="1232297"/>
            <a:ext cx="874046" cy="86844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719572" y="4461316"/>
            <a:ext cx="1543826" cy="2064028"/>
            <a:chOff x="719572" y="4461316"/>
            <a:chExt cx="1543826" cy="2064028"/>
          </a:xfrm>
        </p:grpSpPr>
        <p:grpSp>
          <p:nvGrpSpPr>
            <p:cNvPr id="3" name="Group 2"/>
            <p:cNvGrpSpPr/>
            <p:nvPr/>
          </p:nvGrpSpPr>
          <p:grpSpPr>
            <a:xfrm>
              <a:off x="719572" y="4461316"/>
              <a:ext cx="1543826" cy="2064028"/>
              <a:chOff x="719572" y="3525212"/>
              <a:chExt cx="1543826" cy="2064028"/>
            </a:xfrm>
          </p:grpSpPr>
          <p:sp>
            <p:nvSpPr>
              <p:cNvPr id="5" name="Oval 4"/>
              <p:cNvSpPr/>
              <p:nvPr/>
            </p:nvSpPr>
            <p:spPr>
              <a:xfrm>
                <a:off x="719572" y="4005064"/>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0" name="TextBox 9"/>
              <p:cNvSpPr txBox="1"/>
              <p:nvPr/>
            </p:nvSpPr>
            <p:spPr>
              <a:xfrm>
                <a:off x="1377812" y="4675911"/>
                <a:ext cx="714747" cy="369332"/>
              </a:xfrm>
              <a:prstGeom prst="rect">
                <a:avLst/>
              </a:prstGeom>
              <a:noFill/>
            </p:spPr>
            <p:txBody>
              <a:bodyPr wrap="none" rtlCol="0">
                <a:spAutoFit/>
              </a:bodyPr>
              <a:lstStyle/>
              <a:p>
                <a:r>
                  <a:rPr lang="da-DK" dirty="0"/>
                  <a:t>1</a:t>
                </a:r>
                <a:r>
                  <a:rPr lang="da-DK" dirty="0" smtClean="0"/>
                  <a:t> plat</a:t>
                </a:r>
                <a:endParaRPr lang="da-DK" dirty="0"/>
              </a:p>
            </p:txBody>
          </p:sp>
          <p:sp>
            <p:nvSpPr>
              <p:cNvPr id="13" name="TextBox 12"/>
              <p:cNvSpPr txBox="1"/>
              <p:nvPr/>
            </p:nvSpPr>
            <p:spPr>
              <a:xfrm>
                <a:off x="719572" y="3525212"/>
                <a:ext cx="1281441" cy="369332"/>
              </a:xfrm>
              <a:prstGeom prst="rect">
                <a:avLst/>
              </a:prstGeom>
              <a:noFill/>
            </p:spPr>
            <p:txBody>
              <a:bodyPr wrap="none" rtlCol="0">
                <a:spAutoFit/>
              </a:bodyPr>
              <a:lstStyle/>
              <a:p>
                <a:r>
                  <a:rPr lang="da-DK" dirty="0" smtClean="0"/>
                  <a:t>Udfaldsrum</a:t>
                </a:r>
                <a:endParaRPr lang="da-DK" dirty="0"/>
              </a:p>
            </p:txBody>
          </p:sp>
        </p:grpSp>
        <p:sp>
          <p:nvSpPr>
            <p:cNvPr id="31" name="TextBox 30"/>
            <p:cNvSpPr txBox="1"/>
            <p:nvPr/>
          </p:nvSpPr>
          <p:spPr>
            <a:xfrm>
              <a:off x="1020439" y="5228292"/>
              <a:ext cx="714747" cy="369332"/>
            </a:xfrm>
            <a:prstGeom prst="rect">
              <a:avLst/>
            </a:prstGeom>
            <a:noFill/>
          </p:spPr>
          <p:txBody>
            <a:bodyPr wrap="none" rtlCol="0">
              <a:spAutoFit/>
            </a:bodyPr>
            <a:lstStyle/>
            <a:p>
              <a:r>
                <a:rPr lang="da-DK" dirty="0" smtClean="0"/>
                <a:t>0 plat</a:t>
              </a:r>
              <a:endParaRPr lang="da-DK" dirty="0"/>
            </a:p>
          </p:txBody>
        </p:sp>
        <p:sp>
          <p:nvSpPr>
            <p:cNvPr id="32" name="TextBox 31"/>
            <p:cNvSpPr txBox="1"/>
            <p:nvPr/>
          </p:nvSpPr>
          <p:spPr>
            <a:xfrm>
              <a:off x="863299" y="5934690"/>
              <a:ext cx="714747" cy="369332"/>
            </a:xfrm>
            <a:prstGeom prst="rect">
              <a:avLst/>
            </a:prstGeom>
            <a:noFill/>
          </p:spPr>
          <p:txBody>
            <a:bodyPr wrap="none" rtlCol="0">
              <a:spAutoFit/>
            </a:bodyPr>
            <a:lstStyle/>
            <a:p>
              <a:r>
                <a:rPr lang="da-DK" dirty="0"/>
                <a:t>2</a:t>
              </a:r>
              <a:r>
                <a:rPr lang="da-DK" dirty="0" smtClean="0"/>
                <a:t> plat</a:t>
              </a:r>
              <a:endParaRPr lang="da-DK" dirty="0"/>
            </a:p>
          </p:txBody>
        </p:sp>
      </p:gr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767" y="3428999"/>
            <a:ext cx="2683288" cy="3055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457200" y="2174874"/>
                <a:ext cx="8363272" cy="4494485"/>
              </a:xfrm>
            </p:spPr>
            <p:txBody>
              <a:bodyPr>
                <a:normAutofit/>
              </a:bodyPr>
              <a:lstStyle/>
              <a:p>
                <a:r>
                  <a:rPr lang="da-DK" sz="2000" dirty="0" smtClean="0"/>
                  <a:t>U = {0, 1, 2 }</a:t>
                </a:r>
              </a:p>
              <a:p>
                <a:r>
                  <a:rPr lang="da-DK" sz="2000" b="0" smtClean="0"/>
                  <a:t>I 1700 tallet var der uenighed </a:t>
                </a:r>
                <a:r>
                  <a:rPr lang="da-DK" sz="2000" b="0" dirty="0" smtClean="0"/>
                  <a:t>blandt matematikere, hvad sandsynligheden er for de tre udfald</a:t>
                </a:r>
              </a:p>
              <a:p>
                <a:r>
                  <a:rPr lang="da-DK" sz="2000" b="0" dirty="0" smtClean="0"/>
                  <a:t>Jean le </a:t>
                </a:r>
                <a:r>
                  <a:rPr lang="da-DK" sz="2000" b="0" dirty="0" err="1" smtClean="0"/>
                  <a:t>Rond</a:t>
                </a:r>
                <a:r>
                  <a:rPr lang="da-DK" sz="2000" b="0" dirty="0" smtClean="0"/>
                  <a:t> </a:t>
                </a:r>
                <a:r>
                  <a:rPr lang="da-DK" sz="2000" b="0" dirty="0" err="1" smtClean="0"/>
                  <a:t>d’Alember</a:t>
                </a:r>
                <a:r>
                  <a:rPr lang="da-DK" sz="2000" b="0" dirty="0" smtClean="0"/>
                  <a:t>: </a:t>
                </a:r>
                <a:r>
                  <a:rPr lang="da-DK" sz="2000" i="1" dirty="0">
                    <a:latin typeface="Cambria Math"/>
                  </a:rPr>
                  <a:t/>
                </a:r>
                <a:br>
                  <a:rPr lang="da-DK" sz="2000" i="1" dirty="0">
                    <a:latin typeface="Cambria Math"/>
                  </a:rPr>
                </a:b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m:rPr>
                            <m:nor/>
                          </m:rPr>
                          <a:rPr lang="da-DK" sz="2000" b="0" i="0" smtClean="0">
                            <a:latin typeface="Cambria Math"/>
                          </a:rPr>
                          <m:t>0 </m:t>
                        </m:r>
                        <m:r>
                          <m:rPr>
                            <m:nor/>
                          </m:rPr>
                          <a:rPr lang="da-DK" sz="2000" b="0" i="0" smtClean="0">
                            <a:latin typeface="Cambria Math"/>
                          </a:rPr>
                          <m:t>plat</m:t>
                        </m:r>
                      </m:e>
                    </m:d>
                    <m:r>
                      <a:rPr lang="da-DK" sz="2000" i="1">
                        <a:latin typeface="Cambria Math"/>
                      </a:rPr>
                      <m:t>=</m:t>
                    </m:r>
                    <m:r>
                      <a:rPr lang="da-DK" sz="2000" i="1">
                        <a:latin typeface="Cambria Math"/>
                      </a:rPr>
                      <m:t>𝑃</m:t>
                    </m:r>
                    <m:r>
                      <a:rPr lang="da-DK" sz="2000" i="1">
                        <a:latin typeface="Cambria Math"/>
                      </a:rPr>
                      <m:t>(</m:t>
                    </m:r>
                    <m:r>
                      <m:rPr>
                        <m:nor/>
                      </m:rPr>
                      <a:rPr lang="da-DK" sz="2000">
                        <a:latin typeface="Cambria Math"/>
                      </a:rPr>
                      <m:t>1 </m:t>
                    </m:r>
                    <m:r>
                      <m:rPr>
                        <m:nor/>
                      </m:rPr>
                      <a:rPr lang="da-DK" sz="2000">
                        <a:latin typeface="Cambria Math"/>
                      </a:rPr>
                      <m:t>plat</m:t>
                    </m:r>
                    <m:r>
                      <m:rPr>
                        <m:nor/>
                      </m:rPr>
                      <a:rPr lang="da-DK" sz="2000">
                        <a:latin typeface="Cambria Math"/>
                      </a:rPr>
                      <m:t>)</m:t>
                    </m:r>
                    <m:r>
                      <a:rPr lang="da-DK" sz="2000" i="1">
                        <a:latin typeface="Cambria Math"/>
                      </a:rPr>
                      <m:t>=</m:t>
                    </m:r>
                    <m:r>
                      <a:rPr lang="da-DK" sz="2000" i="1">
                        <a:latin typeface="Cambria Math"/>
                      </a:rPr>
                      <m:t>𝑃</m:t>
                    </m:r>
                    <m:r>
                      <a:rPr lang="da-DK" sz="2000" i="1">
                        <a:latin typeface="Cambria Math"/>
                      </a:rPr>
                      <m:t>(</m:t>
                    </m:r>
                    <m:r>
                      <m:rPr>
                        <m:nor/>
                      </m:rPr>
                      <a:rPr lang="da-DK" sz="2000" b="0" i="0" smtClean="0">
                        <a:latin typeface="Cambria Math"/>
                      </a:rPr>
                      <m:t>2</m:t>
                    </m:r>
                    <m:r>
                      <m:rPr>
                        <m:nor/>
                      </m:rPr>
                      <a:rPr lang="da-DK" sz="2000">
                        <a:latin typeface="Cambria Math"/>
                      </a:rPr>
                      <m:t> </m:t>
                    </m:r>
                    <m:r>
                      <m:rPr>
                        <m:nor/>
                      </m:rPr>
                      <a:rPr lang="da-DK" sz="2000">
                        <a:latin typeface="Cambria Math"/>
                      </a:rPr>
                      <m:t>plat</m:t>
                    </m:r>
                    <m:r>
                      <m:rPr>
                        <m:nor/>
                      </m:rPr>
                      <a:rPr lang="da-DK" sz="2000">
                        <a:latin typeface="Cambria Math"/>
                      </a:rPr>
                      <m:t>)= </m:t>
                    </m:r>
                    <m:f>
                      <m:fP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3</m:t>
                        </m:r>
                      </m:den>
                    </m:f>
                  </m:oMath>
                </a14:m>
                <a:r>
                  <a:rPr lang="da-DK" sz="2000" dirty="0" smtClean="0"/>
                  <a:t> .</a:t>
                </a:r>
                <a:endParaRPr lang="da-DK" sz="2000" dirty="0"/>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457200" y="2174874"/>
                <a:ext cx="8363272" cy="4494485"/>
              </a:xfrm>
              <a:blipFill rotWithShape="1">
                <a:blip r:embed="rId5"/>
                <a:stretch>
                  <a:fillRect l="-583" t="-678"/>
                </a:stretch>
              </a:blipFill>
            </p:spPr>
            <p:txBody>
              <a:bodyPr/>
              <a:lstStyle/>
              <a:p>
                <a:r>
                  <a:rPr lang="da-DK">
                    <a:noFill/>
                  </a:rPr>
                  <a:t> </a:t>
                </a:r>
              </a:p>
            </p:txBody>
          </p:sp>
        </mc:Fallback>
      </mc:AlternateContent>
      <p:sp>
        <p:nvSpPr>
          <p:cNvPr id="15" name="Rounded Rectangle 14"/>
          <p:cNvSpPr/>
          <p:nvPr/>
        </p:nvSpPr>
        <p:spPr>
          <a:xfrm rot="20145786">
            <a:off x="2826447" y="2812450"/>
            <a:ext cx="2448272" cy="936104"/>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smtClean="0">
                <a:solidFill>
                  <a:srgbClr val="C00000"/>
                </a:solidFill>
              </a:rPr>
              <a:t>Forkert</a:t>
            </a:r>
            <a:endParaRPr lang="en-GB" sz="5400" b="1">
              <a:solidFill>
                <a:srgbClr val="C00000"/>
              </a:solidFill>
            </a:endParaRPr>
          </a:p>
        </p:txBody>
      </p:sp>
    </p:spTree>
    <p:extLst>
      <p:ext uri="{BB962C8B-B14F-4D97-AF65-F5344CB8AC3E}">
        <p14:creationId xmlns:p14="http://schemas.microsoft.com/office/powerpoint/2010/main" val="106541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da-DK" sz="3600" b="1" dirty="0">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dirty="0" smtClean="0"/>
              <a:t>Antal plat med to mønter</a:t>
            </a:r>
            <a:endParaRPr lang="da-DK" dirty="0"/>
          </a:p>
        </p:txBody>
      </p:sp>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457200" y="2174874"/>
                <a:ext cx="8363272" cy="4494485"/>
              </a:xfrm>
            </p:spPr>
            <p:txBody>
              <a:bodyPr>
                <a:normAutofit/>
              </a:bodyPr>
              <a:lstStyle/>
              <a:p>
                <a:r>
                  <a:rPr lang="da-DK" sz="2000" dirty="0" smtClean="0"/>
                  <a:t>U = {0, 1, 2 }</a:t>
                </a:r>
              </a:p>
              <a:p>
                <a:r>
                  <a:rPr lang="da-DK" sz="2000" b="0" dirty="0" smtClean="0"/>
                  <a:t>Pierre-Simon </a:t>
                </a:r>
                <a:r>
                  <a:rPr lang="da-DK" sz="2000" b="0" dirty="0" err="1" smtClean="0"/>
                  <a:t>Laplace</a:t>
                </a:r>
                <a:r>
                  <a:rPr lang="da-DK" sz="2000" b="0" dirty="0" smtClean="0"/>
                  <a:t>: </a:t>
                </a:r>
              </a:p>
              <a:p>
                <a:pPr marL="363538" indent="0">
                  <a:buNone/>
                </a:pPr>
                <a:r>
                  <a:rPr lang="da-DK" sz="2000" b="0" dirty="0" smtClean="0"/>
                  <a:t>De </a:t>
                </a:r>
                <a:r>
                  <a:rPr lang="da-DK" sz="2000" b="0" dirty="0" smtClean="0">
                    <a:solidFill>
                      <a:schemeClr val="tx2"/>
                    </a:solidFill>
                  </a:rPr>
                  <a:t>grundlæggende udfald</a:t>
                </a:r>
                <a:r>
                  <a:rPr lang="da-DK" sz="2000" b="0" dirty="0" smtClean="0"/>
                  <a:t> er PP, PK, KP, KK, og de er </a:t>
                </a:r>
                <a:r>
                  <a:rPr lang="da-DK" sz="2000" b="0" smtClean="0"/>
                  <a:t>lige sandsynlige</a:t>
                </a:r>
              </a:p>
              <a:p>
                <a:r>
                  <a:rPr lang="da-DK" sz="2000"/>
                  <a:t>Derfor </a:t>
                </a:r>
                <a:r>
                  <a:rPr lang="da-DK" sz="2000" dirty="0"/>
                  <a:t>er sandsynligheden for hændelserne</a:t>
                </a:r>
                <a:br>
                  <a:rPr lang="da-DK" sz="2000" dirty="0"/>
                </a:br>
                <a14:m>
                  <m:oMath xmlns:m="http://schemas.openxmlformats.org/officeDocument/2006/math">
                    <m:r>
                      <a:rPr lang="da-DK" sz="2000">
                        <a:latin typeface="Cambria Math" panose="02040503050406030204" pitchFamily="18" charset="0"/>
                      </a:rPr>
                      <m:t>𝑃</m:t>
                    </m:r>
                    <m:d>
                      <m:dPr>
                        <m:ctrlPr>
                          <a:rPr lang="da-DK" sz="2000" i="1">
                            <a:latin typeface="Cambria Math" panose="02040503050406030204" pitchFamily="18" charset="0"/>
                          </a:rPr>
                        </m:ctrlPr>
                      </m:dPr>
                      <m:e>
                        <m:r>
                          <m:rPr>
                            <m:nor/>
                          </m:rPr>
                          <a:rPr lang="da-DK" sz="2000"/>
                          <m:t>0 </m:t>
                        </m:r>
                        <m:r>
                          <m:rPr>
                            <m:nor/>
                          </m:rPr>
                          <a:rPr lang="da-DK" sz="2000"/>
                          <m:t>plat</m:t>
                        </m:r>
                      </m:e>
                    </m:d>
                    <m:r>
                      <a:rPr lang="da-DK" sz="2000">
                        <a:latin typeface="Cambria Math" panose="02040503050406030204" pitchFamily="18" charset="0"/>
                      </a:rPr>
                      <m:t>=</m:t>
                    </m:r>
                    <m:r>
                      <a:rPr lang="da-DK" sz="2000">
                        <a:latin typeface="Cambria Math" panose="02040503050406030204" pitchFamily="18" charset="0"/>
                      </a:rPr>
                      <m:t>𝑃</m:t>
                    </m:r>
                    <m:r>
                      <a:rPr lang="da-DK" sz="2000">
                        <a:latin typeface="Cambria Math" panose="02040503050406030204" pitchFamily="18" charset="0"/>
                      </a:rPr>
                      <m:t>(</m:t>
                    </m:r>
                    <m:r>
                      <m:rPr>
                        <m:nor/>
                      </m:rPr>
                      <a:rPr lang="da-DK" sz="2000"/>
                      <m:t>2 </m:t>
                    </m:r>
                    <m:r>
                      <m:rPr>
                        <m:nor/>
                      </m:rPr>
                      <a:rPr lang="da-DK" sz="2000"/>
                      <m:t>plat</m:t>
                    </m:r>
                    <m:r>
                      <m:rPr>
                        <m:nor/>
                      </m:rPr>
                      <a:rPr lang="da-DK" sz="2000"/>
                      <m:t>)</m:t>
                    </m:r>
                    <m:r>
                      <a:rPr lang="da-DK" sz="2000">
                        <a:latin typeface="Cambria Math" panose="02040503050406030204" pitchFamily="18" charset="0"/>
                      </a:rPr>
                      <m:t>=</m:t>
                    </m:r>
                    <m:r>
                      <m:rPr>
                        <m:nor/>
                      </m:rPr>
                      <a:rPr lang="da-DK" sz="2000"/>
                      <m:t> </m:t>
                    </m:r>
                    <m:f>
                      <m:fPr>
                        <m:ctrlPr>
                          <a:rPr lang="da-DK" sz="2000" i="1">
                            <a:latin typeface="Cambria Math" panose="02040503050406030204" pitchFamily="18" charset="0"/>
                          </a:rPr>
                        </m:ctrlPr>
                      </m:fPr>
                      <m:num>
                        <m:r>
                          <a:rPr lang="da-DK" sz="2000">
                            <a:latin typeface="Cambria Math" panose="02040503050406030204" pitchFamily="18" charset="0"/>
                          </a:rPr>
                          <m:t>1</m:t>
                        </m:r>
                      </m:num>
                      <m:den>
                        <m:r>
                          <a:rPr lang="da-DK" sz="2000">
                            <a:latin typeface="Cambria Math" panose="02040503050406030204" pitchFamily="18" charset="0"/>
                          </a:rPr>
                          <m:t>4</m:t>
                        </m:r>
                      </m:den>
                    </m:f>
                  </m:oMath>
                </a14:m>
                <a:r>
                  <a:rPr lang="da-DK" sz="2000" dirty="0"/>
                  <a:t>   og</a:t>
                </a:r>
                <a:br>
                  <a:rPr lang="da-DK" sz="2000" dirty="0"/>
                </a:br>
                <a14:m>
                  <m:oMath xmlns:m="http://schemas.openxmlformats.org/officeDocument/2006/math">
                    <m:r>
                      <a:rPr lang="da-DK" sz="2000">
                        <a:latin typeface="Cambria Math" panose="02040503050406030204" pitchFamily="18" charset="0"/>
                      </a:rPr>
                      <m:t>𝑃</m:t>
                    </m:r>
                    <m:d>
                      <m:dPr>
                        <m:ctrlPr>
                          <a:rPr lang="da-DK" sz="2000" i="1">
                            <a:latin typeface="Cambria Math" panose="02040503050406030204" pitchFamily="18" charset="0"/>
                          </a:rPr>
                        </m:ctrlPr>
                      </m:dPr>
                      <m:e>
                        <m:r>
                          <m:rPr>
                            <m:nor/>
                          </m:rPr>
                          <a:rPr lang="da-DK" sz="2000"/>
                          <m:t>1 </m:t>
                        </m:r>
                        <m:r>
                          <m:rPr>
                            <m:nor/>
                          </m:rPr>
                          <a:rPr lang="da-DK" sz="2000"/>
                          <m:t>plat</m:t>
                        </m:r>
                      </m:e>
                    </m:d>
                    <m:r>
                      <a:rPr lang="da-DK" sz="2000">
                        <a:latin typeface="Cambria Math" panose="02040503050406030204" pitchFamily="18" charset="0"/>
                      </a:rPr>
                      <m:t>=</m:t>
                    </m:r>
                    <m:f>
                      <m:fPr>
                        <m:ctrlPr>
                          <a:rPr lang="da-DK" sz="2000" i="1">
                            <a:latin typeface="Cambria Math" panose="02040503050406030204" pitchFamily="18" charset="0"/>
                          </a:rPr>
                        </m:ctrlPr>
                      </m:fPr>
                      <m:num>
                        <m:r>
                          <a:rPr lang="da-DK" sz="2000">
                            <a:latin typeface="Cambria Math" panose="02040503050406030204" pitchFamily="18" charset="0"/>
                          </a:rPr>
                          <m:t>2</m:t>
                        </m:r>
                      </m:num>
                      <m:den>
                        <m:r>
                          <a:rPr lang="da-DK" sz="2000">
                            <a:latin typeface="Cambria Math" panose="02040503050406030204" pitchFamily="18" charset="0"/>
                          </a:rPr>
                          <m:t>4</m:t>
                        </m:r>
                      </m:den>
                    </m:f>
                    <m:r>
                      <a:rPr lang="da-DK" sz="2000">
                        <a:latin typeface="Cambria Math" panose="02040503050406030204" pitchFamily="18" charset="0"/>
                      </a:rPr>
                      <m:t>=</m:t>
                    </m:r>
                    <m:f>
                      <m:fPr>
                        <m:ctrlPr>
                          <a:rPr lang="da-DK" sz="2000" i="1">
                            <a:latin typeface="Cambria Math" panose="02040503050406030204" pitchFamily="18" charset="0"/>
                          </a:rPr>
                        </m:ctrlPr>
                      </m:fPr>
                      <m:num>
                        <m:r>
                          <a:rPr lang="da-DK" sz="2000">
                            <a:latin typeface="Cambria Math" panose="02040503050406030204" pitchFamily="18" charset="0"/>
                          </a:rPr>
                          <m:t>1</m:t>
                        </m:r>
                      </m:num>
                      <m:den>
                        <m:r>
                          <a:rPr lang="da-DK" sz="2000">
                            <a:latin typeface="Cambria Math" panose="02040503050406030204" pitchFamily="18" charset="0"/>
                          </a:rPr>
                          <m:t>2</m:t>
                        </m:r>
                      </m:den>
                    </m:f>
                  </m:oMath>
                </a14:m>
                <a:r>
                  <a:rPr lang="da-DK" sz="2000" dirty="0"/>
                  <a:t> . </a:t>
                </a:r>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457200" y="2174874"/>
                <a:ext cx="8363272" cy="4494485"/>
              </a:xfrm>
              <a:blipFill>
                <a:blip r:embed="rId3"/>
                <a:stretch>
                  <a:fillRect l="-656" t="-81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a:t>
            </a:fld>
            <a:endParaRPr lang="da-DK" dirty="0"/>
          </a:p>
        </p:txBody>
      </p:sp>
      <p:pic>
        <p:nvPicPr>
          <p:cNvPr id="8194" name="Picture 2" descr="http://imgcdn.geocaching.com/cache/large/db56062f-c491-4d30-a445-3d522bca434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292" y="1232298"/>
            <a:ext cx="874046" cy="8684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imgcdn.geocaching.com/cache/large/db56062f-c491-4d30-a445-3d522bca434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4338" y="1232297"/>
            <a:ext cx="874046" cy="86844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1944" y="3573016"/>
            <a:ext cx="2367525" cy="2897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719572" y="4461316"/>
            <a:ext cx="1805798" cy="2064028"/>
            <a:chOff x="719572" y="4461316"/>
            <a:chExt cx="1805798" cy="2064028"/>
          </a:xfrm>
        </p:grpSpPr>
        <p:grpSp>
          <p:nvGrpSpPr>
            <p:cNvPr id="3" name="Group 2"/>
            <p:cNvGrpSpPr/>
            <p:nvPr/>
          </p:nvGrpSpPr>
          <p:grpSpPr>
            <a:xfrm>
              <a:off x="719572" y="4461316"/>
              <a:ext cx="1805798" cy="2064028"/>
              <a:chOff x="719572" y="3525212"/>
              <a:chExt cx="1805798" cy="2064028"/>
            </a:xfrm>
          </p:grpSpPr>
          <p:sp>
            <p:nvSpPr>
              <p:cNvPr id="5" name="Oval 4"/>
              <p:cNvSpPr/>
              <p:nvPr/>
            </p:nvSpPr>
            <p:spPr>
              <a:xfrm>
                <a:off x="719572" y="4005064"/>
                <a:ext cx="1805798"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0" name="TextBox 9"/>
              <p:cNvSpPr txBox="1"/>
              <p:nvPr/>
            </p:nvSpPr>
            <p:spPr>
              <a:xfrm>
                <a:off x="1377812" y="4675911"/>
                <a:ext cx="1147558" cy="369332"/>
              </a:xfrm>
              <a:prstGeom prst="rect">
                <a:avLst/>
              </a:prstGeom>
              <a:noFill/>
            </p:spPr>
            <p:txBody>
              <a:bodyPr wrap="none" rtlCol="0">
                <a:spAutoFit/>
              </a:bodyPr>
              <a:lstStyle/>
              <a:p>
                <a:r>
                  <a:rPr lang="da-DK" dirty="0"/>
                  <a:t>1</a:t>
                </a:r>
                <a:r>
                  <a:rPr lang="da-DK" dirty="0" smtClean="0"/>
                  <a:t> plat (PK)</a:t>
                </a:r>
                <a:endParaRPr lang="da-DK" dirty="0"/>
              </a:p>
            </p:txBody>
          </p:sp>
          <p:sp>
            <p:nvSpPr>
              <p:cNvPr id="13" name="TextBox 12"/>
              <p:cNvSpPr txBox="1"/>
              <p:nvPr/>
            </p:nvSpPr>
            <p:spPr>
              <a:xfrm>
                <a:off x="719572" y="3525212"/>
                <a:ext cx="1281441" cy="369332"/>
              </a:xfrm>
              <a:prstGeom prst="rect">
                <a:avLst/>
              </a:prstGeom>
              <a:noFill/>
            </p:spPr>
            <p:txBody>
              <a:bodyPr wrap="none" rtlCol="0">
                <a:spAutoFit/>
              </a:bodyPr>
              <a:lstStyle/>
              <a:p>
                <a:r>
                  <a:rPr lang="da-DK" dirty="0" smtClean="0"/>
                  <a:t>Udfaldsrum</a:t>
                </a:r>
                <a:endParaRPr lang="da-DK" dirty="0"/>
              </a:p>
            </p:txBody>
          </p:sp>
        </p:grpSp>
        <p:sp>
          <p:nvSpPr>
            <p:cNvPr id="31" name="TextBox 30"/>
            <p:cNvSpPr txBox="1"/>
            <p:nvPr/>
          </p:nvSpPr>
          <p:spPr>
            <a:xfrm>
              <a:off x="1046575" y="5054459"/>
              <a:ext cx="1149161" cy="369332"/>
            </a:xfrm>
            <a:prstGeom prst="rect">
              <a:avLst/>
            </a:prstGeom>
            <a:noFill/>
          </p:spPr>
          <p:txBody>
            <a:bodyPr wrap="none" rtlCol="0">
              <a:spAutoFit/>
            </a:bodyPr>
            <a:lstStyle/>
            <a:p>
              <a:r>
                <a:rPr lang="da-DK" dirty="0" smtClean="0"/>
                <a:t>0 plat (KK)</a:t>
              </a:r>
              <a:endParaRPr lang="da-DK" dirty="0"/>
            </a:p>
          </p:txBody>
        </p:sp>
        <p:sp>
          <p:nvSpPr>
            <p:cNvPr id="32" name="TextBox 31"/>
            <p:cNvSpPr txBox="1"/>
            <p:nvPr/>
          </p:nvSpPr>
          <p:spPr>
            <a:xfrm>
              <a:off x="1049781" y="6011996"/>
              <a:ext cx="1145955" cy="369332"/>
            </a:xfrm>
            <a:prstGeom prst="rect">
              <a:avLst/>
            </a:prstGeom>
            <a:noFill/>
          </p:spPr>
          <p:txBody>
            <a:bodyPr wrap="none" rtlCol="0">
              <a:spAutoFit/>
            </a:bodyPr>
            <a:lstStyle/>
            <a:p>
              <a:r>
                <a:rPr lang="da-DK" dirty="0"/>
                <a:t>2</a:t>
              </a:r>
              <a:r>
                <a:rPr lang="da-DK" dirty="0" smtClean="0"/>
                <a:t> plat (PP)</a:t>
              </a:r>
              <a:endParaRPr lang="da-DK" dirty="0"/>
            </a:p>
          </p:txBody>
        </p:sp>
        <p:sp>
          <p:nvSpPr>
            <p:cNvPr id="18" name="TextBox 17"/>
            <p:cNvSpPr txBox="1"/>
            <p:nvPr/>
          </p:nvSpPr>
          <p:spPr>
            <a:xfrm>
              <a:off x="863299" y="5363924"/>
              <a:ext cx="1147558" cy="369332"/>
            </a:xfrm>
            <a:prstGeom prst="rect">
              <a:avLst/>
            </a:prstGeom>
            <a:noFill/>
          </p:spPr>
          <p:txBody>
            <a:bodyPr wrap="none" rtlCol="0">
              <a:spAutoFit/>
            </a:bodyPr>
            <a:lstStyle/>
            <a:p>
              <a:r>
                <a:rPr lang="da-DK" dirty="0"/>
                <a:t>1</a:t>
              </a:r>
              <a:r>
                <a:rPr lang="da-DK" dirty="0" smtClean="0"/>
                <a:t> plat (KP)</a:t>
              </a:r>
              <a:endParaRPr lang="da-DK" dirty="0"/>
            </a:p>
          </p:txBody>
        </p:sp>
      </p:grpSp>
      <p:grpSp>
        <p:nvGrpSpPr>
          <p:cNvPr id="55" name="Group 54"/>
          <p:cNvGrpSpPr/>
          <p:nvPr/>
        </p:nvGrpSpPr>
        <p:grpSpPr>
          <a:xfrm>
            <a:off x="3491880" y="4471389"/>
            <a:ext cx="2359130" cy="2197971"/>
            <a:chOff x="3491880" y="4471389"/>
            <a:chExt cx="2359130" cy="2197971"/>
          </a:xfrm>
        </p:grpSpPr>
        <p:grpSp>
          <p:nvGrpSpPr>
            <p:cNvPr id="54" name="Group 53"/>
            <p:cNvGrpSpPr/>
            <p:nvPr/>
          </p:nvGrpSpPr>
          <p:grpSpPr>
            <a:xfrm>
              <a:off x="3491880" y="4471389"/>
              <a:ext cx="1584176" cy="2197971"/>
              <a:chOff x="3491880" y="4471389"/>
              <a:chExt cx="1584176" cy="2197971"/>
            </a:xfrm>
          </p:grpSpPr>
          <p:sp>
            <p:nvSpPr>
              <p:cNvPr id="35" name="Tekstfelt 109"/>
              <p:cNvSpPr txBox="1"/>
              <p:nvPr/>
            </p:nvSpPr>
            <p:spPr>
              <a:xfrm>
                <a:off x="4724816" y="4471389"/>
                <a:ext cx="351240" cy="369332"/>
              </a:xfrm>
              <a:prstGeom prst="rect">
                <a:avLst/>
              </a:prstGeom>
              <a:noFill/>
            </p:spPr>
            <p:txBody>
              <a:bodyPr wrap="square" rtlCol="0">
                <a:spAutoFit/>
              </a:bodyPr>
              <a:lstStyle/>
              <a:p>
                <a:r>
                  <a:rPr lang="da-DK" dirty="0" smtClean="0">
                    <a:latin typeface="Times New Roman" panose="02020603050405020304" pitchFamily="18" charset="0"/>
                    <a:cs typeface="Times New Roman" panose="02020603050405020304" pitchFamily="18" charset="0"/>
                  </a:rPr>
                  <a:t>P</a:t>
                </a:r>
                <a:endParaRPr lang="en-US" dirty="0">
                  <a:latin typeface="Times New Roman" panose="02020603050405020304" pitchFamily="18" charset="0"/>
                  <a:cs typeface="Times New Roman" panose="02020603050405020304" pitchFamily="18" charset="0"/>
                </a:endParaRPr>
              </a:p>
            </p:txBody>
          </p:sp>
          <p:sp>
            <p:nvSpPr>
              <p:cNvPr id="36" name="Tekstfelt 112"/>
              <p:cNvSpPr txBox="1"/>
              <p:nvPr/>
            </p:nvSpPr>
            <p:spPr>
              <a:xfrm>
                <a:off x="4724816" y="5080935"/>
                <a:ext cx="351240" cy="369332"/>
              </a:xfrm>
              <a:prstGeom prst="rect">
                <a:avLst/>
              </a:prstGeom>
              <a:noFill/>
            </p:spPr>
            <p:txBody>
              <a:bodyPr wrap="square" rtlCol="0">
                <a:spAutoFit/>
              </a:bodyPr>
              <a:lstStyle/>
              <a:p>
                <a:r>
                  <a:rPr lang="da-DK" dirty="0" smtClean="0">
                    <a:latin typeface="Times New Roman" panose="02020603050405020304" pitchFamily="18" charset="0"/>
                    <a:cs typeface="Times New Roman" panose="02020603050405020304" pitchFamily="18" charset="0"/>
                  </a:rPr>
                  <a:t>K</a:t>
                </a:r>
                <a:endParaRPr lang="en-US" dirty="0">
                  <a:latin typeface="Times New Roman" panose="02020603050405020304" pitchFamily="18" charset="0"/>
                  <a:cs typeface="Times New Roman" panose="02020603050405020304" pitchFamily="18" charset="0"/>
                </a:endParaRPr>
              </a:p>
            </p:txBody>
          </p:sp>
          <p:cxnSp>
            <p:nvCxnSpPr>
              <p:cNvPr id="24" name="Lige forbindelse 53"/>
              <p:cNvCxnSpPr>
                <a:endCxn id="36" idx="1"/>
              </p:cNvCxnSpPr>
              <p:nvPr/>
            </p:nvCxnSpPr>
            <p:spPr>
              <a:xfrm>
                <a:off x="4108348" y="5157192"/>
                <a:ext cx="616468" cy="10840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Lige forbindelse 50"/>
              <p:cNvCxnSpPr>
                <a:stCxn id="35" idx="1"/>
              </p:cNvCxnSpPr>
              <p:nvPr/>
            </p:nvCxnSpPr>
            <p:spPr>
              <a:xfrm flipH="1">
                <a:off x="3491880" y="4656055"/>
                <a:ext cx="1232936" cy="98660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Lige forbindelse 48"/>
              <p:cNvCxnSpPr>
                <a:endCxn id="22" idx="1"/>
              </p:cNvCxnSpPr>
              <p:nvPr/>
            </p:nvCxnSpPr>
            <p:spPr>
              <a:xfrm flipV="1">
                <a:off x="4108348" y="5875147"/>
                <a:ext cx="616468" cy="1981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Lige forbindelse 60"/>
              <p:cNvCxnSpPr>
                <a:endCxn id="23" idx="1"/>
              </p:cNvCxnSpPr>
              <p:nvPr/>
            </p:nvCxnSpPr>
            <p:spPr>
              <a:xfrm>
                <a:off x="3491880" y="5642664"/>
                <a:ext cx="1232936" cy="8420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 name="Tekstfelt 110"/>
              <p:cNvSpPr txBox="1"/>
              <p:nvPr/>
            </p:nvSpPr>
            <p:spPr>
              <a:xfrm>
                <a:off x="3847666" y="4880289"/>
                <a:ext cx="351240" cy="369332"/>
              </a:xfrm>
              <a:prstGeom prst="rect">
                <a:avLst/>
              </a:prstGeom>
              <a:noFill/>
            </p:spPr>
            <p:txBody>
              <a:bodyPr wrap="square" rtlCol="0">
                <a:spAutoFit/>
              </a:bodyPr>
              <a:lstStyle/>
              <a:p>
                <a:r>
                  <a:rPr lang="da-DK" dirty="0" smtClean="0">
                    <a:latin typeface="Times New Roman" panose="02020603050405020304" pitchFamily="18" charset="0"/>
                    <a:cs typeface="Times New Roman" panose="02020603050405020304" pitchFamily="18" charset="0"/>
                  </a:rPr>
                  <a:t>P</a:t>
                </a:r>
                <a:endParaRPr lang="en-US" dirty="0">
                  <a:latin typeface="Times New Roman" panose="02020603050405020304" pitchFamily="18" charset="0"/>
                  <a:cs typeface="Times New Roman" panose="02020603050405020304" pitchFamily="18" charset="0"/>
                </a:endParaRPr>
              </a:p>
            </p:txBody>
          </p:sp>
          <p:sp>
            <p:nvSpPr>
              <p:cNvPr id="29" name="Tekstfelt 113"/>
              <p:cNvSpPr txBox="1"/>
              <p:nvPr/>
            </p:nvSpPr>
            <p:spPr>
              <a:xfrm>
                <a:off x="3828497" y="6023125"/>
                <a:ext cx="351240" cy="369332"/>
              </a:xfrm>
              <a:prstGeom prst="rect">
                <a:avLst/>
              </a:prstGeom>
              <a:noFill/>
            </p:spPr>
            <p:txBody>
              <a:bodyPr wrap="square" rtlCol="0">
                <a:spAutoFit/>
              </a:bodyPr>
              <a:lstStyle/>
              <a:p>
                <a:r>
                  <a:rPr lang="da-DK" dirty="0" smtClean="0">
                    <a:latin typeface="Times New Roman" panose="02020603050405020304" pitchFamily="18" charset="0"/>
                    <a:cs typeface="Times New Roman" panose="02020603050405020304" pitchFamily="18" charset="0"/>
                  </a:rPr>
                  <a:t>K</a:t>
                </a:r>
                <a:endParaRPr lang="en-US" dirty="0">
                  <a:latin typeface="Times New Roman" panose="02020603050405020304" pitchFamily="18" charset="0"/>
                  <a:cs typeface="Times New Roman" panose="02020603050405020304" pitchFamily="18" charset="0"/>
                </a:endParaRPr>
              </a:p>
            </p:txBody>
          </p:sp>
          <p:sp>
            <p:nvSpPr>
              <p:cNvPr id="22" name="Tekstfelt 111"/>
              <p:cNvSpPr txBox="1"/>
              <p:nvPr/>
            </p:nvSpPr>
            <p:spPr>
              <a:xfrm>
                <a:off x="4724816" y="5690481"/>
                <a:ext cx="351240" cy="369332"/>
              </a:xfrm>
              <a:prstGeom prst="rect">
                <a:avLst/>
              </a:prstGeom>
              <a:noFill/>
            </p:spPr>
            <p:txBody>
              <a:bodyPr wrap="square" rtlCol="0">
                <a:spAutoFit/>
              </a:bodyPr>
              <a:lstStyle/>
              <a:p>
                <a:r>
                  <a:rPr lang="da-DK" dirty="0" smtClean="0">
                    <a:latin typeface="Times New Roman" panose="02020603050405020304" pitchFamily="18" charset="0"/>
                    <a:cs typeface="Times New Roman" panose="02020603050405020304" pitchFamily="18" charset="0"/>
                  </a:rPr>
                  <a:t>P</a:t>
                </a:r>
                <a:endParaRPr lang="en-US" dirty="0">
                  <a:latin typeface="Times New Roman" panose="02020603050405020304" pitchFamily="18" charset="0"/>
                  <a:cs typeface="Times New Roman" panose="02020603050405020304" pitchFamily="18" charset="0"/>
                </a:endParaRPr>
              </a:p>
            </p:txBody>
          </p:sp>
          <p:sp>
            <p:nvSpPr>
              <p:cNvPr id="23" name="Tekstfelt 114"/>
              <p:cNvSpPr txBox="1"/>
              <p:nvPr/>
            </p:nvSpPr>
            <p:spPr>
              <a:xfrm>
                <a:off x="4724816" y="6300028"/>
                <a:ext cx="351240" cy="369332"/>
              </a:xfrm>
              <a:prstGeom prst="rect">
                <a:avLst/>
              </a:prstGeom>
              <a:noFill/>
            </p:spPr>
            <p:txBody>
              <a:bodyPr wrap="square" rtlCol="0">
                <a:spAutoFit/>
              </a:bodyPr>
              <a:lstStyle/>
              <a:p>
                <a:r>
                  <a:rPr lang="da-DK" dirty="0" smtClean="0">
                    <a:latin typeface="Times New Roman" panose="02020603050405020304" pitchFamily="18" charset="0"/>
                    <a:cs typeface="Times New Roman" panose="02020603050405020304" pitchFamily="18" charset="0"/>
                  </a:rPr>
                  <a:t>K</a:t>
                </a:r>
                <a:endParaRPr lang="en-US" dirty="0">
                  <a:latin typeface="Times New Roman" panose="02020603050405020304" pitchFamily="18" charset="0"/>
                  <a:cs typeface="Times New Roman" panose="02020603050405020304" pitchFamily="18" charset="0"/>
                </a:endParaRPr>
              </a:p>
            </p:txBody>
          </p:sp>
        </p:grpSp>
        <p:grpSp>
          <p:nvGrpSpPr>
            <p:cNvPr id="53" name="Group 52"/>
            <p:cNvGrpSpPr/>
            <p:nvPr/>
          </p:nvGrpSpPr>
          <p:grpSpPr>
            <a:xfrm>
              <a:off x="5292080" y="4471389"/>
              <a:ext cx="558930" cy="2197971"/>
              <a:chOff x="5292080" y="4471389"/>
              <a:chExt cx="558930" cy="2197971"/>
            </a:xfrm>
          </p:grpSpPr>
          <p:sp>
            <p:nvSpPr>
              <p:cNvPr id="38" name="Tekstfelt 120"/>
              <p:cNvSpPr txBox="1"/>
              <p:nvPr/>
            </p:nvSpPr>
            <p:spPr>
              <a:xfrm>
                <a:off x="5292080" y="4471389"/>
                <a:ext cx="486922" cy="369332"/>
              </a:xfrm>
              <a:prstGeom prst="rect">
                <a:avLst/>
              </a:prstGeom>
              <a:noFill/>
            </p:spPr>
            <p:txBody>
              <a:bodyPr wrap="square" rtlCol="0">
                <a:spAutoFit/>
              </a:bodyPr>
              <a:lstStyle/>
              <a:p>
                <a:r>
                  <a:rPr lang="da-DK" dirty="0" smtClean="0">
                    <a:latin typeface="Times New Roman" panose="02020603050405020304" pitchFamily="18" charset="0"/>
                    <a:cs typeface="Times New Roman" panose="02020603050405020304" pitchFamily="18" charset="0"/>
                  </a:rPr>
                  <a:t>PP</a:t>
                </a:r>
                <a:endParaRPr lang="en-US" dirty="0">
                  <a:latin typeface="Times New Roman" panose="02020603050405020304" pitchFamily="18" charset="0"/>
                  <a:cs typeface="Times New Roman" panose="02020603050405020304" pitchFamily="18" charset="0"/>
                </a:endParaRPr>
              </a:p>
            </p:txBody>
          </p:sp>
          <p:sp>
            <p:nvSpPr>
              <p:cNvPr id="40" name="Tekstfelt 121"/>
              <p:cNvSpPr txBox="1"/>
              <p:nvPr/>
            </p:nvSpPr>
            <p:spPr>
              <a:xfrm>
                <a:off x="5292080" y="5080935"/>
                <a:ext cx="486922" cy="369332"/>
              </a:xfrm>
              <a:prstGeom prst="rect">
                <a:avLst/>
              </a:prstGeom>
              <a:noFill/>
            </p:spPr>
            <p:txBody>
              <a:bodyPr wrap="square" rtlCol="0">
                <a:spAutoFit/>
              </a:bodyPr>
              <a:lstStyle/>
              <a:p>
                <a:r>
                  <a:rPr lang="da-DK" dirty="0" smtClean="0">
                    <a:latin typeface="Times New Roman" panose="02020603050405020304" pitchFamily="18" charset="0"/>
                    <a:cs typeface="Times New Roman" panose="02020603050405020304" pitchFamily="18" charset="0"/>
                  </a:rPr>
                  <a:t>PK</a:t>
                </a:r>
                <a:endParaRPr lang="en-US" dirty="0">
                  <a:latin typeface="Times New Roman" panose="02020603050405020304" pitchFamily="18" charset="0"/>
                  <a:cs typeface="Times New Roman" panose="02020603050405020304" pitchFamily="18" charset="0"/>
                </a:endParaRPr>
              </a:p>
            </p:txBody>
          </p:sp>
          <p:sp>
            <p:nvSpPr>
              <p:cNvPr id="41" name="Tekstfelt 123"/>
              <p:cNvSpPr txBox="1"/>
              <p:nvPr/>
            </p:nvSpPr>
            <p:spPr>
              <a:xfrm>
                <a:off x="5292080" y="5690481"/>
                <a:ext cx="486922" cy="369332"/>
              </a:xfrm>
              <a:prstGeom prst="rect">
                <a:avLst/>
              </a:prstGeom>
              <a:noFill/>
            </p:spPr>
            <p:txBody>
              <a:bodyPr wrap="square" rtlCol="0">
                <a:spAutoFit/>
              </a:bodyPr>
              <a:lstStyle/>
              <a:p>
                <a:r>
                  <a:rPr lang="da-DK" dirty="0" smtClean="0">
                    <a:latin typeface="Times New Roman" panose="02020603050405020304" pitchFamily="18" charset="0"/>
                    <a:cs typeface="Times New Roman" panose="02020603050405020304" pitchFamily="18" charset="0"/>
                  </a:rPr>
                  <a:t>KP</a:t>
                </a:r>
                <a:endParaRPr lang="en-US" dirty="0">
                  <a:latin typeface="Times New Roman" panose="02020603050405020304" pitchFamily="18" charset="0"/>
                  <a:cs typeface="Times New Roman" panose="02020603050405020304" pitchFamily="18" charset="0"/>
                </a:endParaRPr>
              </a:p>
            </p:txBody>
          </p:sp>
          <p:sp>
            <p:nvSpPr>
              <p:cNvPr id="42" name="Tekstfelt 124"/>
              <p:cNvSpPr txBox="1"/>
              <p:nvPr/>
            </p:nvSpPr>
            <p:spPr>
              <a:xfrm>
                <a:off x="5292080" y="6300028"/>
                <a:ext cx="558930" cy="369332"/>
              </a:xfrm>
              <a:prstGeom prst="rect">
                <a:avLst/>
              </a:prstGeom>
              <a:noFill/>
            </p:spPr>
            <p:txBody>
              <a:bodyPr wrap="square" rtlCol="0">
                <a:spAutoFit/>
              </a:bodyPr>
              <a:lstStyle/>
              <a:p>
                <a:r>
                  <a:rPr lang="da-DK" dirty="0" smtClean="0">
                    <a:latin typeface="Times New Roman" panose="02020603050405020304" pitchFamily="18" charset="0"/>
                    <a:cs typeface="Times New Roman" panose="02020603050405020304" pitchFamily="18" charset="0"/>
                  </a:rPr>
                  <a:t>KK</a:t>
                </a:r>
                <a:endParaRPr lang="en-US"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30944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heme/theme1.xml><?xml version="1.0" encoding="utf-8"?>
<a:theme xmlns:a="http://schemas.openxmlformats.org/drawingml/2006/main" name="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alj presentation</Template>
  <TotalTime>25783</TotalTime>
  <Words>5235</Words>
  <Application>Microsoft Office PowerPoint</Application>
  <PresentationFormat>On-screen Show (4:3)</PresentationFormat>
  <Paragraphs>631</Paragraphs>
  <Slides>41</Slides>
  <Notes>29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41</vt:i4>
      </vt:variant>
    </vt:vector>
  </HeadingPairs>
  <TitlesOfParts>
    <vt:vector size="47" baseType="lpstr">
      <vt:lpstr>Arial</vt:lpstr>
      <vt:lpstr>Calibri</vt:lpstr>
      <vt:lpstr>Cambria Math</vt:lpstr>
      <vt:lpstr>Times New Roman</vt:lpstr>
      <vt:lpstr>alj presentation</vt:lpstr>
      <vt:lpstr>1_alj presentation</vt:lpstr>
      <vt:lpstr>Sandsynlighedsteori og statistik    Kapitel 3.  Sandsynlighed  (afsnit 3.1-3.7 (alt))   </vt:lpstr>
      <vt:lpstr>Det er vigtigt at kunne regne med sandsynligheder</vt:lpstr>
      <vt:lpstr>Usikkerhed er en del af hverdagen</vt:lpstr>
      <vt:lpstr>Tilfældige eksperimenter</vt:lpstr>
      <vt:lpstr>Tilfældige eksperimenter</vt:lpstr>
      <vt:lpstr>Sandsynlighed</vt:lpstr>
      <vt:lpstr>Eksempel</vt:lpstr>
      <vt:lpstr>Tilfældige eksperimenter</vt:lpstr>
      <vt:lpstr>Tilfældige eksperimenter</vt:lpstr>
      <vt:lpstr>Tilfældige eksperimenter</vt:lpstr>
      <vt:lpstr>Tilfældige eksperimenter</vt:lpstr>
      <vt:lpstr>Ikke-symmetrisk sandsynlighedsmodel</vt:lpstr>
      <vt:lpstr>Fortolkninger af sandsynlighed</vt:lpstr>
      <vt:lpstr>Tælleteknikker</vt:lpstr>
      <vt:lpstr>Kombinatorik</vt:lpstr>
      <vt:lpstr>Permutationer og kombinationer</vt:lpstr>
      <vt:lpstr>Eksempel</vt:lpstr>
      <vt:lpstr>Venn diagram</vt:lpstr>
      <vt:lpstr>Fælleshændelse og foreningshændelse</vt:lpstr>
      <vt:lpstr>Brug af Venn diagrammer</vt:lpstr>
      <vt:lpstr>Beregning af sandsynligheder</vt:lpstr>
      <vt:lpstr>Beregning af sandsynligheder</vt:lpstr>
      <vt:lpstr>Beregning af sandsynligheder</vt:lpstr>
      <vt:lpstr>Betingede sandsynligheder</vt:lpstr>
      <vt:lpstr>Betinget sandsynlighed</vt:lpstr>
      <vt:lpstr>Uafhængighed</vt:lpstr>
      <vt:lpstr>Uafhængighed</vt:lpstr>
      <vt:lpstr>Opgave om design af et eksoskelet</vt:lpstr>
      <vt:lpstr>Opgave om design af et eksoskelet</vt:lpstr>
      <vt:lpstr>De 7 basale regler for sandsynlighed</vt:lpstr>
      <vt:lpstr>Eksempel for de basale regler for sandsynlighed</vt:lpstr>
      <vt:lpstr>De 7 basale regler for sandsynlighed</vt:lpstr>
      <vt:lpstr>Eksempel for de basale regler for sandsynlighed</vt:lpstr>
      <vt:lpstr>Eksempel</vt:lpstr>
      <vt:lpstr>De 7 basale regler for sandsynlighed</vt:lpstr>
      <vt:lpstr>Eksempel for de basale regler for sandsynlighed</vt:lpstr>
      <vt:lpstr>De 7 basale regler for sandsynlighed</vt:lpstr>
      <vt:lpstr>Eksempel for de basale regler for sandsynlighed</vt:lpstr>
      <vt:lpstr>De 7 basale regler for sandsynlighed</vt:lpstr>
      <vt:lpstr>Eksempel for de basale regler for sandsynlighed</vt:lpstr>
      <vt:lpstr>Eksempel (medicinsk)</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K03</dc:title>
  <dc:creator>Allan Leck Jensen</dc:creator>
  <cp:lastModifiedBy>Allan Leck Jensen</cp:lastModifiedBy>
  <cp:revision>389</cp:revision>
  <dcterms:created xsi:type="dcterms:W3CDTF">2015-02-03T16:48:11Z</dcterms:created>
  <dcterms:modified xsi:type="dcterms:W3CDTF">2021-09-09T07:41:29Z</dcterms:modified>
</cp:coreProperties>
</file>